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3" r:id="rId7"/>
    <p:sldId id="261" r:id="rId8"/>
    <p:sldId id="265" r:id="rId9"/>
    <p:sldId id="262"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6" r:id="rId28"/>
    <p:sldId id="287" r:id="rId29"/>
    <p:sldId id="284" r:id="rId30"/>
    <p:sldId id="285" r:id="rId31"/>
    <p:sldId id="288" r:id="rId32"/>
    <p:sldId id="289" r:id="rId33"/>
  </p:sldIdLst>
  <p:sldSz cx="9144000" cy="5143500" type="screen16x9"/>
  <p:notesSz cx="6858000" cy="9144000"/>
  <p:embeddedFontLst>
    <p:embeddedFont>
      <p:font typeface="Algerian" panose="04020705040A02060702" pitchFamily="82" charset="0"/>
      <p:regular r:id="rId35"/>
    </p:embeddedFont>
    <p:embeddedFont>
      <p:font typeface="Book Antiqua" panose="02040602050305030304" pitchFamily="18" charset="0"/>
      <p:regular r:id="rId36"/>
      <p:bold r:id="rId37"/>
      <p:italic r:id="rId38"/>
      <p:boldItalic r:id="rId39"/>
    </p:embeddedFont>
    <p:embeddedFont>
      <p:font typeface="Corbel" panose="020B0503020204020204" pitchFamily="34"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105" d="100"/>
          <a:sy n="105" d="100"/>
        </p:scale>
        <p:origin x="39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68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slide" Target="slide2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Project-3</a:t>
            </a:r>
            <a:br>
              <a:rPr lang="en-GB" sz="4200" b="1" dirty="0">
                <a:solidFill>
                  <a:srgbClr val="CC0000"/>
                </a:solidFill>
                <a:latin typeface="Montserrat"/>
                <a:ea typeface="Montserrat"/>
                <a:cs typeface="Montserrat"/>
                <a:sym typeface="Montserrat"/>
              </a:rPr>
            </a:br>
            <a:r>
              <a:rPr lang="en-GB" sz="4200" b="1" dirty="0">
                <a:solidFill>
                  <a:srgbClr val="CC0000"/>
                </a:solidFill>
                <a:latin typeface="Montserrat"/>
                <a:ea typeface="Montserrat"/>
                <a:cs typeface="Montserrat"/>
                <a:sym typeface="Montserrat"/>
              </a:rPr>
              <a:t>                 </a:t>
            </a:r>
            <a:r>
              <a:rPr lang="en-GB" sz="1600" b="1" dirty="0">
                <a:solidFill>
                  <a:srgbClr val="CC0000"/>
                </a:solidFill>
                <a:latin typeface="Montserrat"/>
                <a:ea typeface="Montserrat"/>
                <a:cs typeface="Montserrat"/>
                <a:sym typeface="Montserrat"/>
              </a:rPr>
              <a:t>(UNSUPERVISED PROJECT)</a:t>
            </a:r>
            <a:endParaRPr sz="1600" b="1" dirty="0">
              <a:solidFill>
                <a:srgbClr val="CC0000"/>
              </a:solidFill>
              <a:latin typeface="Montserrat"/>
              <a:ea typeface="Montserrat"/>
              <a:cs typeface="Montserrat"/>
              <a:sym typeface="Montserrat"/>
            </a:endParaRPr>
          </a:p>
          <a:p>
            <a:pPr marL="0" lvl="0" indent="0" rtl="0">
              <a:lnSpc>
                <a:spcPct val="100000"/>
              </a:lnSpc>
              <a:spcBef>
                <a:spcPts val="0"/>
              </a:spcBef>
              <a:spcAft>
                <a:spcPts val="0"/>
              </a:spcAft>
              <a:buSzPts val="5200"/>
              <a:buNone/>
            </a:pPr>
            <a:r>
              <a:rPr lang="en-GB" sz="2000" b="1" dirty="0">
                <a:solidFill>
                  <a:srgbClr val="92D050"/>
                </a:solidFill>
                <a:latin typeface="Book Antiqua" panose="02040602050305030304" pitchFamily="18" charset="0"/>
                <a:ea typeface="Montserrat"/>
                <a:cs typeface="Montserrat"/>
                <a:sym typeface="Montserrat"/>
              </a:rPr>
              <a:t>       NETFLIX MOVIES AND TV SHOWS CLUSTERING</a:t>
            </a:r>
            <a:br>
              <a:rPr lang="en-GB" sz="2800" b="1" dirty="0">
                <a:solidFill>
                  <a:srgbClr val="92D050"/>
                </a:solidFill>
                <a:latin typeface="Montserrat"/>
                <a:ea typeface="Montserrat"/>
                <a:cs typeface="Montserrat"/>
                <a:sym typeface="Montserrat"/>
              </a:rPr>
            </a:br>
            <a:br>
              <a:rPr lang="en-GB" sz="2800" b="1" dirty="0">
                <a:solidFill>
                  <a:schemeClr val="lt1"/>
                </a:solidFill>
                <a:latin typeface="Montserrat"/>
                <a:ea typeface="Montserrat"/>
                <a:cs typeface="Montserrat"/>
                <a:sym typeface="Montserrat"/>
              </a:rPr>
            </a:br>
            <a:r>
              <a:rPr lang="en-GB" sz="1400" b="1" dirty="0">
                <a:solidFill>
                  <a:schemeClr val="lt1"/>
                </a:solidFill>
                <a:latin typeface="Montserrat"/>
                <a:ea typeface="Montserrat"/>
                <a:cs typeface="Montserrat"/>
                <a:sym typeface="Montserrat"/>
              </a:rPr>
              <a:t>INDIVIDUAL PROJECT</a:t>
            </a:r>
            <a:br>
              <a:rPr lang="en-GB" sz="1400" b="1" dirty="0">
                <a:solidFill>
                  <a:schemeClr val="lt1"/>
                </a:solidFill>
                <a:latin typeface="Montserrat"/>
                <a:ea typeface="Montserrat"/>
                <a:cs typeface="Montserrat"/>
                <a:sym typeface="Montserrat"/>
              </a:rPr>
            </a:br>
            <a:r>
              <a:rPr lang="en-GB" sz="2400" b="1" u="sng" dirty="0">
                <a:solidFill>
                  <a:schemeClr val="lt1"/>
                </a:solidFill>
                <a:latin typeface="Montserrat"/>
                <a:ea typeface="Montserrat"/>
                <a:cs typeface="Montserrat"/>
                <a:sym typeface="Montserrat"/>
              </a:rPr>
              <a:t>Biswajit Gochhayat</a:t>
            </a:r>
            <a:endParaRPr lang="en-IN" sz="2400" b="1" u="sng"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1800" b="1" i="0" u="none" strike="noStrike" dirty="0">
                <a:solidFill>
                  <a:srgbClr val="92D050"/>
                </a:solidFill>
                <a:effectLst/>
                <a:latin typeface="Montserrat" panose="00000500000000000000" pitchFamily="2" charset="0"/>
              </a:rPr>
              <a:t>     </a:t>
            </a:r>
            <a:br>
              <a:rPr lang="en-IN" sz="1800" b="1" dirty="0">
                <a:solidFill>
                  <a:srgbClr val="134F5C"/>
                </a:solidFill>
                <a:latin typeface="Montserrat" panose="00000500000000000000" pitchFamily="2" charset="0"/>
              </a:rPr>
            </a:b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E5BCF-E701-BD33-6592-B681AFB265E1}"/>
              </a:ext>
            </a:extLst>
          </p:cNvPr>
          <p:cNvSpPr>
            <a:spLocks noGrp="1"/>
          </p:cNvSpPr>
          <p:nvPr>
            <p:ph type="title"/>
          </p:nvPr>
        </p:nvSpPr>
        <p:spPr>
          <a:xfrm>
            <a:off x="311700" y="445025"/>
            <a:ext cx="8520600" cy="457183"/>
          </a:xfrm>
        </p:spPr>
        <p:txBody>
          <a:bodyPr/>
          <a:lstStyle/>
          <a:p>
            <a:r>
              <a:rPr lang="en-US" sz="2400" b="1" u="sng" dirty="0">
                <a:solidFill>
                  <a:schemeClr val="lt1"/>
                </a:solidFill>
                <a:latin typeface="Montserrat"/>
                <a:ea typeface="Montserrat"/>
                <a:cs typeface="Montserrat"/>
                <a:sym typeface="Montserrat"/>
              </a:rPr>
              <a:t>EDA(Exploratory Data Analysis) :</a:t>
            </a:r>
            <a:endParaRPr lang="en-IN" sz="2400" dirty="0"/>
          </a:p>
        </p:txBody>
      </p:sp>
      <p:sp>
        <p:nvSpPr>
          <p:cNvPr id="3" name="Text Placeholder 2">
            <a:extLst>
              <a:ext uri="{FF2B5EF4-FFF2-40B4-BE49-F238E27FC236}">
                <a16:creationId xmlns:a16="http://schemas.microsoft.com/office/drawing/2014/main" id="{F681A9BE-5E0A-8BD2-A849-25CB55B00B0B}"/>
              </a:ext>
            </a:extLst>
          </p:cNvPr>
          <p:cNvSpPr>
            <a:spLocks noGrp="1"/>
          </p:cNvSpPr>
          <p:nvPr>
            <p:ph type="body" idx="1"/>
          </p:nvPr>
        </p:nvSpPr>
        <p:spPr>
          <a:xfrm>
            <a:off x="5383160" y="902208"/>
            <a:ext cx="3449139" cy="3666667"/>
          </a:xfrm>
        </p:spPr>
        <p:txBody>
          <a:bodyPr/>
          <a:lstStyle/>
          <a:p>
            <a:pPr marL="114300" indent="0">
              <a:buNone/>
            </a:pPr>
            <a:r>
              <a:rPr lang="en-US" sz="1400" b="1" dirty="0">
                <a:solidFill>
                  <a:schemeClr val="tx1"/>
                </a:solidFill>
                <a:latin typeface="Book Antiqua" panose="02040602050305030304" pitchFamily="18" charset="0"/>
              </a:rPr>
              <a:t>1) </a:t>
            </a:r>
            <a:r>
              <a:rPr lang="en-US" sz="1400" b="1" dirty="0">
                <a:solidFill>
                  <a:schemeClr val="tx1"/>
                </a:solidFill>
                <a:effectLst/>
                <a:latin typeface="Book Antiqua" panose="02040602050305030304" pitchFamily="18" charset="0"/>
              </a:rPr>
              <a:t>ANALYZE THE TYPE OF CONTENT AVAILABLE ON NETFLIX DATASET</a:t>
            </a:r>
          </a:p>
          <a:p>
            <a:pPr>
              <a:lnSpc>
                <a:spcPct val="150000"/>
              </a:lnSpc>
              <a:buClr>
                <a:schemeClr val="tx1"/>
              </a:buClr>
              <a:buFont typeface="Wingdings" panose="05000000000000000000" pitchFamily="2" charset="2"/>
              <a:buChar char="Ø"/>
            </a:pPr>
            <a:r>
              <a:rPr lang="en-US" sz="1100" dirty="0">
                <a:solidFill>
                  <a:schemeClr val="tx2">
                    <a:lumMod val="10000"/>
                  </a:schemeClr>
                </a:solidFill>
              </a:rPr>
              <a:t>It is evident that there are more movies on Netflix than TV shows.</a:t>
            </a:r>
          </a:p>
          <a:p>
            <a:pPr>
              <a:lnSpc>
                <a:spcPct val="150000"/>
              </a:lnSpc>
              <a:buClr>
                <a:schemeClr val="tx1"/>
              </a:buClr>
              <a:buFont typeface="Wingdings" panose="05000000000000000000" pitchFamily="2" charset="2"/>
              <a:buChar char="Ø"/>
            </a:pPr>
            <a:r>
              <a:rPr lang="en-US" sz="1100" dirty="0">
                <a:solidFill>
                  <a:schemeClr val="tx2">
                    <a:lumMod val="10000"/>
                  </a:schemeClr>
                </a:solidFill>
              </a:rPr>
              <a:t>Netflix has 5377 movies, which is more than double the quantity of TV shows.</a:t>
            </a:r>
          </a:p>
          <a:p>
            <a:pPr>
              <a:lnSpc>
                <a:spcPct val="150000"/>
              </a:lnSpc>
              <a:buClr>
                <a:schemeClr val="tx1"/>
              </a:buClr>
              <a:buFont typeface="Wingdings" panose="05000000000000000000" pitchFamily="2" charset="2"/>
              <a:buChar char="Ø"/>
            </a:pPr>
            <a:r>
              <a:rPr lang="en-US" sz="1100" dirty="0">
                <a:solidFill>
                  <a:schemeClr val="tx2">
                    <a:lumMod val="10000"/>
                  </a:schemeClr>
                </a:solidFill>
              </a:rPr>
              <a:t>There are about 70% movies and 30% TV shows on Netflix.</a:t>
            </a:r>
          </a:p>
          <a:p>
            <a:pPr>
              <a:lnSpc>
                <a:spcPct val="150000"/>
              </a:lnSpc>
              <a:buClr>
                <a:schemeClr val="tx1"/>
              </a:buClr>
              <a:buFont typeface="Wingdings" panose="05000000000000000000" pitchFamily="2" charset="2"/>
              <a:buChar char="Ø"/>
            </a:pPr>
            <a:r>
              <a:rPr lang="en-US" sz="1100" dirty="0">
                <a:solidFill>
                  <a:schemeClr val="tx2">
                    <a:lumMod val="10000"/>
                  </a:schemeClr>
                </a:solidFill>
              </a:rPr>
              <a:t>Because the quantity of movies outnumbers the number of TV series. It appears that movies are most widely available in various countries.</a:t>
            </a:r>
            <a:endParaRPr lang="en-IN" sz="1100" dirty="0">
              <a:solidFill>
                <a:schemeClr val="tx2">
                  <a:lumMod val="10000"/>
                </a:schemeClr>
              </a:solidFill>
            </a:endParaRPr>
          </a:p>
        </p:txBody>
      </p:sp>
      <p:pic>
        <p:nvPicPr>
          <p:cNvPr id="5" name="Picture 4">
            <a:extLst>
              <a:ext uri="{FF2B5EF4-FFF2-40B4-BE49-F238E27FC236}">
                <a16:creationId xmlns:a16="http://schemas.microsoft.com/office/drawing/2014/main" id="{EFA3C83A-85F9-9029-4F0C-679DA914E25C}"/>
              </a:ext>
            </a:extLst>
          </p:cNvPr>
          <p:cNvPicPr>
            <a:picLocks noChangeAspect="1"/>
          </p:cNvPicPr>
          <p:nvPr/>
        </p:nvPicPr>
        <p:blipFill rotWithShape="1">
          <a:blip r:embed="rId2"/>
          <a:srcRect l="37109" t="29861" r="35206" b="20416"/>
          <a:stretch/>
        </p:blipFill>
        <p:spPr>
          <a:xfrm>
            <a:off x="311700" y="1485385"/>
            <a:ext cx="2531512" cy="2557463"/>
          </a:xfrm>
          <a:prstGeom prst="rect">
            <a:avLst/>
          </a:prstGeom>
        </p:spPr>
      </p:pic>
      <p:pic>
        <p:nvPicPr>
          <p:cNvPr id="7" name="Picture 6">
            <a:extLst>
              <a:ext uri="{FF2B5EF4-FFF2-40B4-BE49-F238E27FC236}">
                <a16:creationId xmlns:a16="http://schemas.microsoft.com/office/drawing/2014/main" id="{53832EF3-A0AA-3918-B682-CA01B6FEA586}"/>
              </a:ext>
            </a:extLst>
          </p:cNvPr>
          <p:cNvPicPr>
            <a:picLocks noChangeAspect="1"/>
          </p:cNvPicPr>
          <p:nvPr/>
        </p:nvPicPr>
        <p:blipFill rotWithShape="1">
          <a:blip r:embed="rId3"/>
          <a:srcRect l="6620" t="46528" r="85154" b="39722"/>
          <a:stretch/>
        </p:blipFill>
        <p:spPr>
          <a:xfrm>
            <a:off x="2780072" y="1594669"/>
            <a:ext cx="752168" cy="707232"/>
          </a:xfrm>
          <a:prstGeom prst="rect">
            <a:avLst/>
          </a:prstGeom>
        </p:spPr>
      </p:pic>
    </p:spTree>
    <p:extLst>
      <p:ext uri="{BB962C8B-B14F-4D97-AF65-F5344CB8AC3E}">
        <p14:creationId xmlns:p14="http://schemas.microsoft.com/office/powerpoint/2010/main" val="249233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E45B-2492-EEBA-9680-566081976393}"/>
              </a:ext>
            </a:extLst>
          </p:cNvPr>
          <p:cNvSpPr>
            <a:spLocks noGrp="1"/>
          </p:cNvSpPr>
          <p:nvPr>
            <p:ph type="title"/>
          </p:nvPr>
        </p:nvSpPr>
        <p:spPr/>
        <p:txBody>
          <a:bodyPr/>
          <a:lstStyle/>
          <a:p>
            <a:r>
              <a:rPr lang="en-IN" sz="2000" b="1" dirty="0">
                <a:solidFill>
                  <a:srgbClr val="FF0000"/>
                </a:solidFill>
                <a:latin typeface="Arial" panose="020B0604020202020204" pitchFamily="34" charset="0"/>
                <a:cs typeface="Arial" panose="020B0604020202020204" pitchFamily="34" charset="0"/>
              </a:rPr>
              <a:t>2.Top countries with highest content production</a:t>
            </a:r>
            <a:br>
              <a:rPr lang="en-IN" b="1" dirty="0">
                <a:solidFill>
                  <a:schemeClr val="accent1">
                    <a:lumMod val="50000"/>
                  </a:schemeClr>
                </a:solidFill>
                <a:latin typeface="Arial" panose="020B0604020202020204" pitchFamily="34" charset="0"/>
                <a:cs typeface="Arial" panose="020B0604020202020204" pitchFamily="34" charset="0"/>
              </a:rPr>
            </a:br>
            <a:endParaRPr lang="en-IN" dirty="0"/>
          </a:p>
        </p:txBody>
      </p:sp>
      <p:sp>
        <p:nvSpPr>
          <p:cNvPr id="3" name="Text Placeholder 2">
            <a:extLst>
              <a:ext uri="{FF2B5EF4-FFF2-40B4-BE49-F238E27FC236}">
                <a16:creationId xmlns:a16="http://schemas.microsoft.com/office/drawing/2014/main" id="{D46D1BCC-8131-520D-FC14-2C1373EA3560}"/>
              </a:ext>
            </a:extLst>
          </p:cNvPr>
          <p:cNvSpPr>
            <a:spLocks noGrp="1"/>
          </p:cNvSpPr>
          <p:nvPr>
            <p:ph type="body" idx="1"/>
          </p:nvPr>
        </p:nvSpPr>
        <p:spPr>
          <a:xfrm>
            <a:off x="311700" y="1017725"/>
            <a:ext cx="3667369" cy="1225413"/>
          </a:xfrm>
        </p:spPr>
        <p:txBody>
          <a:bodyPr/>
          <a:lstStyle/>
          <a:p>
            <a:pPr marL="285750" indent="-285750">
              <a:buClr>
                <a:schemeClr val="tx1"/>
              </a:buClr>
              <a:buFont typeface="Wingdings" panose="05000000000000000000" pitchFamily="2" charset="2"/>
              <a:buChar char="Ø"/>
            </a:pPr>
            <a:r>
              <a:rPr lang="en-IN" sz="1200" dirty="0">
                <a:solidFill>
                  <a:schemeClr val="bg1">
                    <a:lumMod val="75000"/>
                  </a:schemeClr>
                </a:solidFill>
                <a:latin typeface="Arial" panose="020B0604020202020204" pitchFamily="34" charset="0"/>
                <a:cs typeface="Arial" panose="020B0604020202020204" pitchFamily="34" charset="0"/>
              </a:rPr>
              <a:t>United States has the most number of content on Netflix </a:t>
            </a:r>
          </a:p>
          <a:p>
            <a:pPr marL="285750" indent="-285750">
              <a:buClr>
                <a:schemeClr val="tx1"/>
              </a:buClr>
              <a:buFont typeface="Wingdings" panose="05000000000000000000" pitchFamily="2" charset="2"/>
              <a:buChar char="Ø"/>
            </a:pPr>
            <a:r>
              <a:rPr lang="en-IN" sz="1200" dirty="0">
                <a:solidFill>
                  <a:schemeClr val="bg1">
                    <a:lumMod val="75000"/>
                  </a:schemeClr>
                </a:solidFill>
                <a:latin typeface="Arial" panose="020B0604020202020204" pitchFamily="34" charset="0"/>
                <a:cs typeface="Arial" panose="020B0604020202020204" pitchFamily="34" charset="0"/>
              </a:rPr>
              <a:t>India has second highest content on Netflix</a:t>
            </a:r>
          </a:p>
          <a:p>
            <a:pPr marL="285750" indent="-285750">
              <a:buClr>
                <a:schemeClr val="tx1"/>
              </a:buClr>
              <a:buFont typeface="Wingdings" panose="05000000000000000000" pitchFamily="2" charset="2"/>
              <a:buChar char="Ø"/>
            </a:pPr>
            <a:r>
              <a:rPr lang="en-IN" sz="1200" dirty="0">
                <a:solidFill>
                  <a:schemeClr val="bg1">
                    <a:lumMod val="75000"/>
                  </a:schemeClr>
                </a:solidFill>
                <a:latin typeface="Arial" panose="020B0604020202020204" pitchFamily="34" charset="0"/>
                <a:cs typeface="Arial" panose="020B0604020202020204" pitchFamily="34" charset="0"/>
              </a:rPr>
              <a:t>Australia and Taiwan has least number of content on Netflix</a:t>
            </a:r>
          </a:p>
          <a:p>
            <a:endParaRPr lang="en-IN" dirty="0"/>
          </a:p>
        </p:txBody>
      </p:sp>
      <p:pic>
        <p:nvPicPr>
          <p:cNvPr id="4" name="Picture 3">
            <a:extLst>
              <a:ext uri="{FF2B5EF4-FFF2-40B4-BE49-F238E27FC236}">
                <a16:creationId xmlns:a16="http://schemas.microsoft.com/office/drawing/2014/main" id="{4F4B25A6-E04E-27EB-0A74-8053089B1F96}"/>
              </a:ext>
            </a:extLst>
          </p:cNvPr>
          <p:cNvPicPr>
            <a:picLocks noChangeAspect="1"/>
          </p:cNvPicPr>
          <p:nvPr/>
        </p:nvPicPr>
        <p:blipFill>
          <a:blip r:embed="rId2"/>
          <a:stretch>
            <a:fillRect/>
          </a:stretch>
        </p:blipFill>
        <p:spPr>
          <a:xfrm>
            <a:off x="311700" y="2150269"/>
            <a:ext cx="3460200" cy="2698869"/>
          </a:xfrm>
          <a:prstGeom prst="rect">
            <a:avLst/>
          </a:prstGeom>
        </p:spPr>
      </p:pic>
      <p:pic>
        <p:nvPicPr>
          <p:cNvPr id="6" name="Picture 5">
            <a:extLst>
              <a:ext uri="{FF2B5EF4-FFF2-40B4-BE49-F238E27FC236}">
                <a16:creationId xmlns:a16="http://schemas.microsoft.com/office/drawing/2014/main" id="{F9D7FE69-2C79-26BE-E9EA-71105175F5E7}"/>
              </a:ext>
            </a:extLst>
          </p:cNvPr>
          <p:cNvPicPr>
            <a:picLocks noChangeAspect="1"/>
          </p:cNvPicPr>
          <p:nvPr/>
        </p:nvPicPr>
        <p:blipFill>
          <a:blip r:embed="rId3"/>
          <a:stretch>
            <a:fillRect/>
          </a:stretch>
        </p:blipFill>
        <p:spPr>
          <a:xfrm>
            <a:off x="3907632" y="1121569"/>
            <a:ext cx="4924668" cy="3727569"/>
          </a:xfrm>
          <a:prstGeom prst="rect">
            <a:avLst/>
          </a:prstGeom>
        </p:spPr>
      </p:pic>
    </p:spTree>
    <p:extLst>
      <p:ext uri="{BB962C8B-B14F-4D97-AF65-F5344CB8AC3E}">
        <p14:creationId xmlns:p14="http://schemas.microsoft.com/office/powerpoint/2010/main" val="3161388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059E-3DF1-D3E4-0F3F-24B65605E991}"/>
              </a:ext>
            </a:extLst>
          </p:cNvPr>
          <p:cNvSpPr>
            <a:spLocks noGrp="1"/>
          </p:cNvSpPr>
          <p:nvPr>
            <p:ph type="title"/>
          </p:nvPr>
        </p:nvSpPr>
        <p:spPr/>
        <p:txBody>
          <a:bodyPr/>
          <a:lstStyle/>
          <a:p>
            <a:r>
              <a:rPr lang="en-US" sz="2400" b="1" dirty="0">
                <a:solidFill>
                  <a:srgbClr val="FF0000"/>
                </a:solidFill>
              </a:rPr>
              <a:t>3.Netflix shows Releases over the last 10 years</a:t>
            </a:r>
            <a:endParaRPr lang="en-IN" sz="2400" b="1" dirty="0">
              <a:solidFill>
                <a:srgbClr val="FF0000"/>
              </a:solidFill>
            </a:endParaRPr>
          </a:p>
        </p:txBody>
      </p:sp>
      <p:sp>
        <p:nvSpPr>
          <p:cNvPr id="3" name="Text Placeholder 2">
            <a:extLst>
              <a:ext uri="{FF2B5EF4-FFF2-40B4-BE49-F238E27FC236}">
                <a16:creationId xmlns:a16="http://schemas.microsoft.com/office/drawing/2014/main" id="{A2DFBAF8-C602-B722-AD35-4523F685C3C7}"/>
              </a:ext>
            </a:extLst>
          </p:cNvPr>
          <p:cNvSpPr>
            <a:spLocks noGrp="1"/>
          </p:cNvSpPr>
          <p:nvPr>
            <p:ph type="body" idx="1"/>
          </p:nvPr>
        </p:nvSpPr>
        <p:spPr/>
        <p:txBody>
          <a:bodyPr/>
          <a:lstStyle/>
          <a:p>
            <a:endParaRPr lang="en-US" dirty="0"/>
          </a:p>
          <a:p>
            <a:endParaRPr lang="en-IN" dirty="0">
              <a:solidFill>
                <a:schemeClr val="bg1">
                  <a:lumMod val="75000"/>
                </a:schemeClr>
              </a:solidFill>
            </a:endParaRPr>
          </a:p>
          <a:p>
            <a:pPr marL="114300" indent="0">
              <a:buNone/>
            </a:pPr>
            <a:endParaRPr lang="en-US" sz="1600" b="1" dirty="0">
              <a:solidFill>
                <a:schemeClr val="bg1">
                  <a:lumMod val="75000"/>
                </a:schemeClr>
              </a:solidFill>
            </a:endParaRPr>
          </a:p>
          <a:p>
            <a:pPr marL="114300" indent="0">
              <a:buNone/>
            </a:pPr>
            <a:r>
              <a:rPr lang="en-US" sz="1600" b="1" dirty="0">
                <a:solidFill>
                  <a:schemeClr val="bg1">
                    <a:lumMod val="75000"/>
                  </a:schemeClr>
                </a:solidFill>
              </a:rPr>
              <a:t>The number of release have</a:t>
            </a:r>
          </a:p>
          <a:p>
            <a:pPr marL="114300" indent="0">
              <a:buNone/>
            </a:pPr>
            <a:r>
              <a:rPr lang="en-US" sz="1600" b="1" dirty="0">
                <a:solidFill>
                  <a:schemeClr val="bg1">
                    <a:lumMod val="75000"/>
                  </a:schemeClr>
                </a:solidFill>
              </a:rPr>
              <a:t> significantly Increased after </a:t>
            </a:r>
          </a:p>
          <a:p>
            <a:pPr marL="114300" indent="0">
              <a:buNone/>
            </a:pPr>
            <a:r>
              <a:rPr lang="en-US" sz="1600" b="1" dirty="0">
                <a:solidFill>
                  <a:schemeClr val="bg1">
                    <a:lumMod val="75000"/>
                  </a:schemeClr>
                </a:solidFill>
              </a:rPr>
              <a:t>2015 and have dropped in </a:t>
            </a:r>
          </a:p>
          <a:p>
            <a:pPr marL="114300" indent="0">
              <a:buNone/>
            </a:pPr>
            <a:r>
              <a:rPr lang="en-US" sz="1600" b="1" dirty="0">
                <a:solidFill>
                  <a:schemeClr val="bg1">
                    <a:lumMod val="75000"/>
                  </a:schemeClr>
                </a:solidFill>
              </a:rPr>
              <a:t>2021 </a:t>
            </a:r>
            <a:r>
              <a:rPr lang="en-US" sz="1600" b="1" dirty="0" err="1">
                <a:solidFill>
                  <a:schemeClr val="bg1">
                    <a:lumMod val="75000"/>
                  </a:schemeClr>
                </a:solidFill>
              </a:rPr>
              <a:t>becase</a:t>
            </a:r>
            <a:r>
              <a:rPr lang="en-US" sz="1600" b="1" dirty="0">
                <a:solidFill>
                  <a:schemeClr val="bg1">
                    <a:lumMod val="75000"/>
                  </a:schemeClr>
                </a:solidFill>
              </a:rPr>
              <a:t> of Covid 19</a:t>
            </a:r>
            <a:endParaRPr lang="en-IN" sz="1600" b="1" dirty="0">
              <a:solidFill>
                <a:schemeClr val="bg1">
                  <a:lumMod val="75000"/>
                </a:schemeClr>
              </a:solidFill>
            </a:endParaRPr>
          </a:p>
          <a:p>
            <a:pPr marL="114300" indent="0">
              <a:buNone/>
            </a:pPr>
            <a:endParaRPr lang="en-IN" dirty="0"/>
          </a:p>
        </p:txBody>
      </p:sp>
      <p:pic>
        <p:nvPicPr>
          <p:cNvPr id="4" name="Picture 3">
            <a:extLst>
              <a:ext uri="{FF2B5EF4-FFF2-40B4-BE49-F238E27FC236}">
                <a16:creationId xmlns:a16="http://schemas.microsoft.com/office/drawing/2014/main" id="{18EDC062-22DE-9CE0-4F5C-EDCD70684BDB}"/>
              </a:ext>
            </a:extLst>
          </p:cNvPr>
          <p:cNvPicPr>
            <a:picLocks noChangeAspect="1"/>
          </p:cNvPicPr>
          <p:nvPr/>
        </p:nvPicPr>
        <p:blipFill>
          <a:blip r:embed="rId2"/>
          <a:stretch>
            <a:fillRect/>
          </a:stretch>
        </p:blipFill>
        <p:spPr>
          <a:xfrm>
            <a:off x="3768237" y="1152475"/>
            <a:ext cx="4884633" cy="3454313"/>
          </a:xfrm>
          <a:prstGeom prst="rect">
            <a:avLst/>
          </a:prstGeom>
        </p:spPr>
      </p:pic>
      <p:pic>
        <p:nvPicPr>
          <p:cNvPr id="6" name="Picture 5">
            <a:extLst>
              <a:ext uri="{FF2B5EF4-FFF2-40B4-BE49-F238E27FC236}">
                <a16:creationId xmlns:a16="http://schemas.microsoft.com/office/drawing/2014/main" id="{CDE3CE5B-F2E4-E332-3B99-A7FC21D45C51}"/>
              </a:ext>
            </a:extLst>
          </p:cNvPr>
          <p:cNvPicPr>
            <a:picLocks noChangeAspect="1"/>
          </p:cNvPicPr>
          <p:nvPr/>
        </p:nvPicPr>
        <p:blipFill rotWithShape="1">
          <a:blip r:embed="rId3"/>
          <a:srcRect l="7333" t="42667" r="56828" b="50000"/>
          <a:stretch/>
        </p:blipFill>
        <p:spPr>
          <a:xfrm>
            <a:off x="491130" y="1280160"/>
            <a:ext cx="3277107" cy="377190"/>
          </a:xfrm>
          <a:prstGeom prst="rect">
            <a:avLst/>
          </a:prstGeom>
        </p:spPr>
      </p:pic>
    </p:spTree>
    <p:extLst>
      <p:ext uri="{BB962C8B-B14F-4D97-AF65-F5344CB8AC3E}">
        <p14:creationId xmlns:p14="http://schemas.microsoft.com/office/powerpoint/2010/main" val="86476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9D13-222C-953C-1E4E-9C375EA019CB}"/>
              </a:ext>
            </a:extLst>
          </p:cNvPr>
          <p:cNvSpPr>
            <a:spLocks noGrp="1"/>
          </p:cNvSpPr>
          <p:nvPr>
            <p:ph type="title"/>
          </p:nvPr>
        </p:nvSpPr>
        <p:spPr/>
        <p:txBody>
          <a:bodyPr/>
          <a:lstStyle/>
          <a:p>
            <a:r>
              <a:rPr lang="en-US" b="1" dirty="0"/>
              <a:t>No of movies release </a:t>
            </a:r>
            <a:r>
              <a:rPr lang="en-US" b="1" dirty="0" err="1"/>
              <a:t>monthely</a:t>
            </a:r>
            <a:r>
              <a:rPr lang="en-US" b="1" dirty="0"/>
              <a:t> wise</a:t>
            </a:r>
            <a:endParaRPr lang="en-IN" b="1" dirty="0"/>
          </a:p>
        </p:txBody>
      </p:sp>
      <p:sp>
        <p:nvSpPr>
          <p:cNvPr id="3" name="Text Placeholder 2">
            <a:extLst>
              <a:ext uri="{FF2B5EF4-FFF2-40B4-BE49-F238E27FC236}">
                <a16:creationId xmlns:a16="http://schemas.microsoft.com/office/drawing/2014/main" id="{9FE28C97-D52E-9ECA-C942-62A9B5A7483B}"/>
              </a:ext>
            </a:extLst>
          </p:cNvPr>
          <p:cNvSpPr>
            <a:spLocks noGrp="1"/>
          </p:cNvSpPr>
          <p:nvPr>
            <p:ph type="body" idx="1"/>
          </p:nvPr>
        </p:nvSpPr>
        <p:spPr>
          <a:xfrm>
            <a:off x="311700" y="4303776"/>
            <a:ext cx="8520600" cy="461106"/>
          </a:xfrm>
        </p:spPr>
        <p:txBody>
          <a:bodyPr/>
          <a:lstStyle/>
          <a:p>
            <a:pPr marL="114300" indent="0">
              <a:buNone/>
            </a:pPr>
            <a:r>
              <a:rPr lang="en-US" sz="1400" b="1" dirty="0">
                <a:solidFill>
                  <a:schemeClr val="bg1">
                    <a:lumMod val="75000"/>
                  </a:schemeClr>
                </a:solidFill>
              </a:rPr>
              <a:t>More of the content is released in holiday season - October, November, December and January</a:t>
            </a:r>
            <a:endParaRPr lang="en-IN" sz="1400" b="1" dirty="0">
              <a:solidFill>
                <a:schemeClr val="bg1">
                  <a:lumMod val="75000"/>
                </a:schemeClr>
              </a:solidFill>
            </a:endParaRPr>
          </a:p>
        </p:txBody>
      </p:sp>
      <p:pic>
        <p:nvPicPr>
          <p:cNvPr id="4" name="Picture 3">
            <a:extLst>
              <a:ext uri="{FF2B5EF4-FFF2-40B4-BE49-F238E27FC236}">
                <a16:creationId xmlns:a16="http://schemas.microsoft.com/office/drawing/2014/main" id="{CACC1E63-7828-3338-D370-D315CAA0DC80}"/>
              </a:ext>
            </a:extLst>
          </p:cNvPr>
          <p:cNvPicPr>
            <a:picLocks noChangeAspect="1"/>
          </p:cNvPicPr>
          <p:nvPr/>
        </p:nvPicPr>
        <p:blipFill>
          <a:blip r:embed="rId2"/>
          <a:stretch>
            <a:fillRect/>
          </a:stretch>
        </p:blipFill>
        <p:spPr>
          <a:xfrm>
            <a:off x="355176" y="1017725"/>
            <a:ext cx="8477124" cy="3103171"/>
          </a:xfrm>
          <a:prstGeom prst="rect">
            <a:avLst/>
          </a:prstGeom>
        </p:spPr>
      </p:pic>
    </p:spTree>
    <p:extLst>
      <p:ext uri="{BB962C8B-B14F-4D97-AF65-F5344CB8AC3E}">
        <p14:creationId xmlns:p14="http://schemas.microsoft.com/office/powerpoint/2010/main" val="406042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D277-B82E-102B-FFD3-5DE222626991}"/>
              </a:ext>
            </a:extLst>
          </p:cNvPr>
          <p:cNvSpPr>
            <a:spLocks noGrp="1"/>
          </p:cNvSpPr>
          <p:nvPr>
            <p:ph type="title"/>
          </p:nvPr>
        </p:nvSpPr>
        <p:spPr/>
        <p:txBody>
          <a:bodyPr/>
          <a:lstStyle/>
          <a:p>
            <a:r>
              <a:rPr lang="en-US" b="1" dirty="0"/>
              <a:t>Rating counts Content wise</a:t>
            </a:r>
            <a:endParaRPr lang="en-IN" b="1" dirty="0"/>
          </a:p>
        </p:txBody>
      </p:sp>
      <p:sp>
        <p:nvSpPr>
          <p:cNvPr id="3" name="Text Placeholder 2">
            <a:extLst>
              <a:ext uri="{FF2B5EF4-FFF2-40B4-BE49-F238E27FC236}">
                <a16:creationId xmlns:a16="http://schemas.microsoft.com/office/drawing/2014/main" id="{705FF005-E988-EDC0-A8D5-72828C961D62}"/>
              </a:ext>
            </a:extLst>
          </p:cNvPr>
          <p:cNvSpPr>
            <a:spLocks noGrp="1"/>
          </p:cNvSpPr>
          <p:nvPr>
            <p:ph type="body" idx="1"/>
          </p:nvPr>
        </p:nvSpPr>
        <p:spPr>
          <a:xfrm>
            <a:off x="311700" y="2018744"/>
            <a:ext cx="4577292" cy="2774711"/>
          </a:xfrm>
        </p:spPr>
        <p:txBody>
          <a:bodyPr/>
          <a:lstStyle/>
          <a:p>
            <a:pPr marL="114300" indent="0">
              <a:buNone/>
            </a:pPr>
            <a:r>
              <a:rPr lang="en-US" sz="1100" b="1" dirty="0">
                <a:solidFill>
                  <a:schemeClr val="bg1">
                    <a:lumMod val="75000"/>
                  </a:schemeClr>
                </a:solidFill>
              </a:rPr>
              <a:t>The largest count of movies are made with the 'TV-MA' </a:t>
            </a:r>
            <a:r>
              <a:rPr lang="en-US" sz="1100" b="1" dirty="0" err="1">
                <a:solidFill>
                  <a:schemeClr val="bg1">
                    <a:lumMod val="75000"/>
                  </a:schemeClr>
                </a:solidFill>
              </a:rPr>
              <a:t>rating."TV</a:t>
            </a:r>
            <a:r>
              <a:rPr lang="en-US" sz="1100" b="1" dirty="0">
                <a:solidFill>
                  <a:schemeClr val="bg1">
                    <a:lumMod val="75000"/>
                  </a:schemeClr>
                </a:solidFill>
              </a:rPr>
              <a:t>-MA" is a rating assigned by the TV Parental Guidelines to a television program that was designed for mature audiences only.</a:t>
            </a:r>
          </a:p>
          <a:p>
            <a:pPr marL="114300" indent="0">
              <a:buNone/>
            </a:pPr>
            <a:endParaRPr lang="en-US" sz="1100" b="1" dirty="0">
              <a:solidFill>
                <a:schemeClr val="bg1">
                  <a:lumMod val="75000"/>
                </a:schemeClr>
              </a:solidFill>
            </a:endParaRPr>
          </a:p>
          <a:p>
            <a:pPr marL="114300" indent="0">
              <a:buNone/>
            </a:pPr>
            <a:r>
              <a:rPr lang="en-US" sz="1100" b="1" dirty="0">
                <a:solidFill>
                  <a:schemeClr val="bg1">
                    <a:lumMod val="75000"/>
                  </a:schemeClr>
                </a:solidFill>
              </a:rPr>
              <a:t>* Second largest is the 'TV-14' stands for content that may be inappropriate for children younger than 14 years of age.</a:t>
            </a:r>
          </a:p>
          <a:p>
            <a:pPr marL="114300" indent="0">
              <a:buNone/>
            </a:pPr>
            <a:endParaRPr lang="en-US" sz="1100" b="1" dirty="0">
              <a:solidFill>
                <a:schemeClr val="bg1">
                  <a:lumMod val="75000"/>
                </a:schemeClr>
              </a:solidFill>
            </a:endParaRPr>
          </a:p>
          <a:p>
            <a:pPr marL="114300" indent="0">
              <a:buNone/>
            </a:pPr>
            <a:r>
              <a:rPr lang="en-US" sz="1100" b="1" dirty="0">
                <a:solidFill>
                  <a:schemeClr val="bg1">
                    <a:lumMod val="75000"/>
                  </a:schemeClr>
                </a:solidFill>
              </a:rPr>
              <a:t>* Third largest is the very popular 'R' </a:t>
            </a:r>
            <a:r>
              <a:rPr lang="en-US" sz="1100" b="1" dirty="0" err="1">
                <a:solidFill>
                  <a:schemeClr val="bg1">
                    <a:lumMod val="75000"/>
                  </a:schemeClr>
                </a:solidFill>
              </a:rPr>
              <a:t>rating.An</a:t>
            </a:r>
            <a:r>
              <a:rPr lang="en-US" sz="1100" b="1" dirty="0">
                <a:solidFill>
                  <a:schemeClr val="bg1">
                    <a:lumMod val="75000"/>
                  </a:schemeClr>
                </a:solidFill>
              </a:rPr>
              <a:t> R-rated film is a film that has been assessed as having material which may be unsuitable for children under the age of 17 by the Motion Picture Association of America; the MPAA writes "Under 17 requires accompanying parent or adult guardian".</a:t>
            </a:r>
            <a:endParaRPr lang="en-IN" sz="1100" b="1" dirty="0">
              <a:solidFill>
                <a:schemeClr val="bg1">
                  <a:lumMod val="75000"/>
                </a:schemeClr>
              </a:solidFill>
            </a:endParaRPr>
          </a:p>
        </p:txBody>
      </p:sp>
      <p:pic>
        <p:nvPicPr>
          <p:cNvPr id="7" name="Picture 6">
            <a:extLst>
              <a:ext uri="{FF2B5EF4-FFF2-40B4-BE49-F238E27FC236}">
                <a16:creationId xmlns:a16="http://schemas.microsoft.com/office/drawing/2014/main" id="{0432D736-B52F-1548-8919-8F23770082F3}"/>
              </a:ext>
            </a:extLst>
          </p:cNvPr>
          <p:cNvPicPr>
            <a:picLocks noChangeAspect="1"/>
          </p:cNvPicPr>
          <p:nvPr/>
        </p:nvPicPr>
        <p:blipFill rotWithShape="1">
          <a:blip r:embed="rId2"/>
          <a:srcRect l="6817" t="47170" r="40667" b="38609"/>
          <a:stretch/>
        </p:blipFill>
        <p:spPr>
          <a:xfrm>
            <a:off x="311700" y="1152475"/>
            <a:ext cx="4802040" cy="731520"/>
          </a:xfrm>
          <a:prstGeom prst="rect">
            <a:avLst/>
          </a:prstGeom>
        </p:spPr>
      </p:pic>
      <p:pic>
        <p:nvPicPr>
          <p:cNvPr id="9" name="Picture 8">
            <a:extLst>
              <a:ext uri="{FF2B5EF4-FFF2-40B4-BE49-F238E27FC236}">
                <a16:creationId xmlns:a16="http://schemas.microsoft.com/office/drawing/2014/main" id="{F3A97C8F-C5AB-C7CE-BC62-10047E6A3DD6}"/>
              </a:ext>
            </a:extLst>
          </p:cNvPr>
          <p:cNvPicPr>
            <a:picLocks noChangeAspect="1"/>
          </p:cNvPicPr>
          <p:nvPr/>
        </p:nvPicPr>
        <p:blipFill>
          <a:blip r:embed="rId3"/>
          <a:stretch>
            <a:fillRect/>
          </a:stretch>
        </p:blipFill>
        <p:spPr>
          <a:xfrm>
            <a:off x="5113740" y="243840"/>
            <a:ext cx="4030260" cy="4868873"/>
          </a:xfrm>
          <a:prstGeom prst="rect">
            <a:avLst/>
          </a:prstGeom>
        </p:spPr>
      </p:pic>
    </p:spTree>
    <p:extLst>
      <p:ext uri="{BB962C8B-B14F-4D97-AF65-F5344CB8AC3E}">
        <p14:creationId xmlns:p14="http://schemas.microsoft.com/office/powerpoint/2010/main" val="2975459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F3AB-57FD-11B5-5C02-08AAB5788AF7}"/>
              </a:ext>
            </a:extLst>
          </p:cNvPr>
          <p:cNvSpPr>
            <a:spLocks noGrp="1"/>
          </p:cNvSpPr>
          <p:nvPr>
            <p:ph type="title"/>
          </p:nvPr>
        </p:nvSpPr>
        <p:spPr>
          <a:xfrm>
            <a:off x="311700" y="445025"/>
            <a:ext cx="8520600" cy="405081"/>
          </a:xfrm>
        </p:spPr>
        <p:txBody>
          <a:bodyPr/>
          <a:lstStyle/>
          <a:p>
            <a:r>
              <a:rPr lang="en-US" sz="2000" b="1" dirty="0">
                <a:solidFill>
                  <a:schemeClr val="tx1"/>
                </a:solidFill>
              </a:rPr>
              <a:t>Distribution of Rating and finding what audience prefer to watch.</a:t>
            </a:r>
            <a:br>
              <a:rPr lang="en-US" dirty="0">
                <a:solidFill>
                  <a:schemeClr val="bg1">
                    <a:lumMod val="75000"/>
                  </a:schemeClr>
                </a:solidFill>
              </a:rPr>
            </a:br>
            <a:endParaRPr lang="en-IN" dirty="0"/>
          </a:p>
        </p:txBody>
      </p:sp>
      <p:sp>
        <p:nvSpPr>
          <p:cNvPr id="3" name="Text Placeholder 2">
            <a:extLst>
              <a:ext uri="{FF2B5EF4-FFF2-40B4-BE49-F238E27FC236}">
                <a16:creationId xmlns:a16="http://schemas.microsoft.com/office/drawing/2014/main" id="{C435E4B5-C020-BC1E-89A7-D193F86E2F83}"/>
              </a:ext>
            </a:extLst>
          </p:cNvPr>
          <p:cNvSpPr>
            <a:spLocks noGrp="1"/>
          </p:cNvSpPr>
          <p:nvPr>
            <p:ph type="body" idx="1"/>
          </p:nvPr>
        </p:nvSpPr>
        <p:spPr>
          <a:xfrm>
            <a:off x="311700" y="850106"/>
            <a:ext cx="8520600" cy="3718769"/>
          </a:xfrm>
        </p:spPr>
        <p:txBody>
          <a:bodyPr/>
          <a:lstStyle/>
          <a:p>
            <a:pPr marL="114300" indent="0">
              <a:buNone/>
            </a:pPr>
            <a:r>
              <a:rPr lang="en-US" sz="900" dirty="0">
                <a:solidFill>
                  <a:schemeClr val="tx1"/>
                </a:solidFill>
              </a:rPr>
              <a:t>To know which type of content is most watched by the audience so that Netflix can decide what type of content to be released next. It helps Netflix to understand   the most and least </a:t>
            </a:r>
            <a:r>
              <a:rPr lang="en-US" sz="900" dirty="0" err="1">
                <a:solidFill>
                  <a:schemeClr val="tx1"/>
                </a:solidFill>
              </a:rPr>
              <a:t>favourite</a:t>
            </a:r>
            <a:r>
              <a:rPr lang="en-US" sz="900" dirty="0">
                <a:solidFill>
                  <a:schemeClr val="tx1"/>
                </a:solidFill>
              </a:rPr>
              <a:t> content watched by an audience.</a:t>
            </a: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tx1"/>
              </a:solidFill>
            </a:endParaRPr>
          </a:p>
          <a:p>
            <a:pPr marL="114300" indent="0">
              <a:buNone/>
            </a:pPr>
            <a:endParaRPr lang="en-US" sz="900" dirty="0">
              <a:solidFill>
                <a:schemeClr val="bg2">
                  <a:lumMod val="25000"/>
                </a:schemeClr>
              </a:solidFill>
            </a:endParaRPr>
          </a:p>
          <a:p>
            <a:pPr marL="114300" indent="0">
              <a:buNone/>
            </a:pPr>
            <a:r>
              <a:rPr lang="en-US" sz="900" dirty="0">
                <a:solidFill>
                  <a:schemeClr val="bg2">
                    <a:lumMod val="25000"/>
                  </a:schemeClr>
                </a:solidFill>
              </a:rPr>
              <a:t>* </a:t>
            </a:r>
            <a:r>
              <a:rPr lang="en-US" sz="1050" b="1" dirty="0">
                <a:solidFill>
                  <a:schemeClr val="bg2">
                    <a:lumMod val="25000"/>
                  </a:schemeClr>
                </a:solidFill>
              </a:rPr>
              <a:t>The audience prefers TV-MA and TV-14 shows more and the least preferred rating shows are Nc-17. Most of the content watched by the audience is for a mature audience. The TV-MA rating is a type of rating given by the TV parental guidelines to a television program.</a:t>
            </a:r>
          </a:p>
          <a:p>
            <a:pPr marL="114300" indent="0">
              <a:buNone/>
            </a:pPr>
            <a:r>
              <a:rPr lang="en-US" sz="1050" b="1" dirty="0">
                <a:solidFill>
                  <a:schemeClr val="bg2">
                    <a:lumMod val="25000"/>
                  </a:schemeClr>
                </a:solidFill>
              </a:rPr>
              <a:t>* The second largest type of rating watched by the audience is TV-14 which is inappropriate for children younger than age 14. The conclusion is drawn here is most of the audience is of mature age.</a:t>
            </a:r>
          </a:p>
          <a:p>
            <a:pPr marL="114300" indent="0">
              <a:buNone/>
            </a:pPr>
            <a:endParaRPr lang="en-US" dirty="0">
              <a:solidFill>
                <a:schemeClr val="bg1">
                  <a:lumMod val="75000"/>
                </a:schemeClr>
              </a:solidFill>
            </a:endParaRPr>
          </a:p>
          <a:p>
            <a:pPr marL="114300" indent="0">
              <a:buNone/>
            </a:pPr>
            <a:endParaRPr lang="en-IN" dirty="0">
              <a:solidFill>
                <a:schemeClr val="bg1">
                  <a:lumMod val="75000"/>
                </a:schemeClr>
              </a:solidFill>
            </a:endParaRPr>
          </a:p>
        </p:txBody>
      </p:sp>
      <p:pic>
        <p:nvPicPr>
          <p:cNvPr id="5" name="Picture 4">
            <a:extLst>
              <a:ext uri="{FF2B5EF4-FFF2-40B4-BE49-F238E27FC236}">
                <a16:creationId xmlns:a16="http://schemas.microsoft.com/office/drawing/2014/main" id="{21E7538A-DBE1-814F-8495-4A5E4F739DD6}"/>
              </a:ext>
            </a:extLst>
          </p:cNvPr>
          <p:cNvPicPr>
            <a:picLocks noChangeAspect="1"/>
          </p:cNvPicPr>
          <p:nvPr/>
        </p:nvPicPr>
        <p:blipFill rotWithShape="1">
          <a:blip r:embed="rId2"/>
          <a:srcRect l="8906" t="30014" r="6484" b="27455"/>
          <a:stretch/>
        </p:blipFill>
        <p:spPr>
          <a:xfrm>
            <a:off x="492919" y="1378744"/>
            <a:ext cx="3593306" cy="2021682"/>
          </a:xfrm>
          <a:prstGeom prst="rect">
            <a:avLst/>
          </a:prstGeom>
        </p:spPr>
      </p:pic>
      <p:pic>
        <p:nvPicPr>
          <p:cNvPr id="7" name="Picture 6">
            <a:extLst>
              <a:ext uri="{FF2B5EF4-FFF2-40B4-BE49-F238E27FC236}">
                <a16:creationId xmlns:a16="http://schemas.microsoft.com/office/drawing/2014/main" id="{A2C9BFB2-AA0C-C9DC-4DE3-FB79D4C10F7F}"/>
              </a:ext>
            </a:extLst>
          </p:cNvPr>
          <p:cNvPicPr>
            <a:picLocks noChangeAspect="1"/>
          </p:cNvPicPr>
          <p:nvPr/>
        </p:nvPicPr>
        <p:blipFill rotWithShape="1">
          <a:blip r:embed="rId3"/>
          <a:srcRect l="6818" t="37778" r="58359" b="55000"/>
          <a:stretch/>
        </p:blipFill>
        <p:spPr>
          <a:xfrm>
            <a:off x="1821656" y="1378744"/>
            <a:ext cx="2314575" cy="314325"/>
          </a:xfrm>
          <a:prstGeom prst="rect">
            <a:avLst/>
          </a:prstGeom>
        </p:spPr>
      </p:pic>
      <p:pic>
        <p:nvPicPr>
          <p:cNvPr id="9" name="Picture 8">
            <a:extLst>
              <a:ext uri="{FF2B5EF4-FFF2-40B4-BE49-F238E27FC236}">
                <a16:creationId xmlns:a16="http://schemas.microsoft.com/office/drawing/2014/main" id="{3FCFCA88-977C-5E65-6362-8E3726A29582}"/>
              </a:ext>
            </a:extLst>
          </p:cNvPr>
          <p:cNvPicPr>
            <a:picLocks noChangeAspect="1"/>
          </p:cNvPicPr>
          <p:nvPr/>
        </p:nvPicPr>
        <p:blipFill rotWithShape="1">
          <a:blip r:embed="rId4"/>
          <a:srcRect l="38125" t="26805" r="34922" b="26528"/>
          <a:stretch/>
        </p:blipFill>
        <p:spPr>
          <a:xfrm>
            <a:off x="6097190" y="1378744"/>
            <a:ext cx="2096691" cy="2021682"/>
          </a:xfrm>
          <a:prstGeom prst="rect">
            <a:avLst/>
          </a:prstGeom>
        </p:spPr>
      </p:pic>
    </p:spTree>
    <p:extLst>
      <p:ext uri="{BB962C8B-B14F-4D97-AF65-F5344CB8AC3E}">
        <p14:creationId xmlns:p14="http://schemas.microsoft.com/office/powerpoint/2010/main" val="388091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E888-89A7-6C25-8E48-2FF643E1FFB6}"/>
              </a:ext>
            </a:extLst>
          </p:cNvPr>
          <p:cNvSpPr>
            <a:spLocks noGrp="1"/>
          </p:cNvSpPr>
          <p:nvPr>
            <p:ph type="title"/>
          </p:nvPr>
        </p:nvSpPr>
        <p:spPr/>
        <p:txBody>
          <a:bodyPr/>
          <a:lstStyle/>
          <a:p>
            <a:r>
              <a:rPr lang="en-US" sz="2000" b="1" dirty="0"/>
              <a:t>Analysis on release year of months /TV Shows</a:t>
            </a:r>
            <a:endParaRPr lang="en-IN" sz="2000" b="1" dirty="0"/>
          </a:p>
        </p:txBody>
      </p:sp>
      <p:sp>
        <p:nvSpPr>
          <p:cNvPr id="3" name="Text Placeholder 2">
            <a:extLst>
              <a:ext uri="{FF2B5EF4-FFF2-40B4-BE49-F238E27FC236}">
                <a16:creationId xmlns:a16="http://schemas.microsoft.com/office/drawing/2014/main" id="{E9CC5832-763B-A5B4-64B7-A3466C75243C}"/>
              </a:ext>
            </a:extLst>
          </p:cNvPr>
          <p:cNvSpPr>
            <a:spLocks noGrp="1"/>
          </p:cNvSpPr>
          <p:nvPr>
            <p:ph type="body" idx="1"/>
          </p:nvPr>
        </p:nvSpPr>
        <p:spPr/>
        <p:txBody>
          <a:bodyPr/>
          <a:lstStyle/>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endParaRPr lang="en-US" sz="1200" b="1" dirty="0">
              <a:solidFill>
                <a:schemeClr val="bg2">
                  <a:lumMod val="25000"/>
                </a:schemeClr>
              </a:solidFill>
            </a:endParaRPr>
          </a:p>
          <a:p>
            <a:pPr marL="114300" indent="0">
              <a:buNone/>
            </a:pPr>
            <a:r>
              <a:rPr lang="en-US" sz="1200" b="1" dirty="0">
                <a:solidFill>
                  <a:schemeClr val="bg2">
                    <a:lumMod val="25000"/>
                  </a:schemeClr>
                </a:solidFill>
              </a:rPr>
              <a:t>* 2017 AND 2018 Are the year when most of the </a:t>
            </a:r>
            <a:r>
              <a:rPr lang="en-US" sz="1200" b="1" dirty="0" err="1">
                <a:solidFill>
                  <a:schemeClr val="bg2">
                    <a:lumMod val="25000"/>
                  </a:schemeClr>
                </a:solidFill>
              </a:rPr>
              <a:t>fillms</a:t>
            </a:r>
            <a:r>
              <a:rPr lang="en-US" sz="1200" b="1" dirty="0">
                <a:solidFill>
                  <a:schemeClr val="bg2">
                    <a:lumMod val="25000"/>
                  </a:schemeClr>
                </a:solidFill>
              </a:rPr>
              <a:t> are got release.</a:t>
            </a:r>
          </a:p>
          <a:p>
            <a:pPr marL="114300" indent="0">
              <a:buNone/>
            </a:pPr>
            <a:r>
              <a:rPr lang="en-US" sz="1200" b="1" dirty="0">
                <a:solidFill>
                  <a:schemeClr val="bg2">
                    <a:lumMod val="25000"/>
                  </a:schemeClr>
                </a:solidFill>
              </a:rPr>
              <a:t>* The popularity of the movies are getting increased year by year</a:t>
            </a:r>
            <a:endParaRPr lang="en-IN" sz="1200" b="1" dirty="0">
              <a:solidFill>
                <a:schemeClr val="bg2">
                  <a:lumMod val="25000"/>
                </a:schemeClr>
              </a:solidFill>
            </a:endParaRPr>
          </a:p>
        </p:txBody>
      </p:sp>
      <p:sp>
        <p:nvSpPr>
          <p:cNvPr id="6" name="Text Placeholder 5">
            <a:extLst>
              <a:ext uri="{FF2B5EF4-FFF2-40B4-BE49-F238E27FC236}">
                <a16:creationId xmlns:a16="http://schemas.microsoft.com/office/drawing/2014/main" id="{92705317-A348-300A-E955-2531FF43E14B}"/>
              </a:ext>
            </a:extLst>
          </p:cNvPr>
          <p:cNvSpPr>
            <a:spLocks noGrp="1"/>
          </p:cNvSpPr>
          <p:nvPr>
            <p:ph type="body" idx="2"/>
          </p:nvPr>
        </p:nvSpPr>
        <p:spPr/>
        <p:txBody>
          <a:bodyPr/>
          <a:lstStyle/>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endParaRPr lang="en-US" sz="1200" b="1" dirty="0">
              <a:solidFill>
                <a:schemeClr val="bg2">
                  <a:lumMod val="25000"/>
                </a:schemeClr>
              </a:solidFill>
            </a:endParaRPr>
          </a:p>
          <a:p>
            <a:pPr marL="139700" indent="0">
              <a:buNone/>
            </a:pPr>
            <a:r>
              <a:rPr lang="en-US" sz="1200" b="1" dirty="0">
                <a:solidFill>
                  <a:schemeClr val="bg2">
                    <a:lumMod val="25000"/>
                  </a:schemeClr>
                </a:solidFill>
              </a:rPr>
              <a:t>* 2019 AND 2020 Are the year when most of the Tv shows are got release.</a:t>
            </a:r>
          </a:p>
          <a:p>
            <a:pPr marL="139700" indent="0">
              <a:buNone/>
            </a:pPr>
            <a:r>
              <a:rPr lang="en-US" sz="1200" b="1" dirty="0">
                <a:solidFill>
                  <a:schemeClr val="bg2">
                    <a:lumMod val="25000"/>
                  </a:schemeClr>
                </a:solidFill>
              </a:rPr>
              <a:t>* The popularity of the tv shows are also getting increased year by year</a:t>
            </a:r>
          </a:p>
          <a:p>
            <a:pPr marL="139700" indent="0">
              <a:buNone/>
            </a:pPr>
            <a:endParaRPr lang="en-IN" sz="1200" b="1" dirty="0">
              <a:solidFill>
                <a:schemeClr val="bg2">
                  <a:lumMod val="25000"/>
                </a:schemeClr>
              </a:solidFill>
            </a:endParaRPr>
          </a:p>
        </p:txBody>
      </p:sp>
      <p:pic>
        <p:nvPicPr>
          <p:cNvPr id="5" name="Picture 4">
            <a:extLst>
              <a:ext uri="{FF2B5EF4-FFF2-40B4-BE49-F238E27FC236}">
                <a16:creationId xmlns:a16="http://schemas.microsoft.com/office/drawing/2014/main" id="{A0C3EE18-9D42-5DF9-73CF-044FF197A270}"/>
              </a:ext>
            </a:extLst>
          </p:cNvPr>
          <p:cNvPicPr>
            <a:picLocks noChangeAspect="1"/>
          </p:cNvPicPr>
          <p:nvPr/>
        </p:nvPicPr>
        <p:blipFill>
          <a:blip r:embed="rId2"/>
          <a:stretch>
            <a:fillRect/>
          </a:stretch>
        </p:blipFill>
        <p:spPr>
          <a:xfrm>
            <a:off x="514997" y="1152475"/>
            <a:ext cx="3593306" cy="2570890"/>
          </a:xfrm>
          <a:prstGeom prst="rect">
            <a:avLst/>
          </a:prstGeom>
        </p:spPr>
      </p:pic>
      <p:pic>
        <p:nvPicPr>
          <p:cNvPr id="8" name="Picture 7">
            <a:extLst>
              <a:ext uri="{FF2B5EF4-FFF2-40B4-BE49-F238E27FC236}">
                <a16:creationId xmlns:a16="http://schemas.microsoft.com/office/drawing/2014/main" id="{4C827C43-3EA1-93D9-CF81-86568D8ACFF4}"/>
              </a:ext>
            </a:extLst>
          </p:cNvPr>
          <p:cNvPicPr>
            <a:picLocks noChangeAspect="1"/>
          </p:cNvPicPr>
          <p:nvPr/>
        </p:nvPicPr>
        <p:blipFill>
          <a:blip r:embed="rId3"/>
          <a:stretch>
            <a:fillRect/>
          </a:stretch>
        </p:blipFill>
        <p:spPr>
          <a:xfrm>
            <a:off x="4946700" y="1017725"/>
            <a:ext cx="3528689" cy="2570891"/>
          </a:xfrm>
          <a:prstGeom prst="rect">
            <a:avLst/>
          </a:prstGeom>
        </p:spPr>
      </p:pic>
    </p:spTree>
    <p:extLst>
      <p:ext uri="{BB962C8B-B14F-4D97-AF65-F5344CB8AC3E}">
        <p14:creationId xmlns:p14="http://schemas.microsoft.com/office/powerpoint/2010/main" val="303262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A024-B101-E671-084D-1A35EEAA1B9B}"/>
              </a:ext>
            </a:extLst>
          </p:cNvPr>
          <p:cNvSpPr>
            <a:spLocks noGrp="1"/>
          </p:cNvSpPr>
          <p:nvPr>
            <p:ph type="title"/>
          </p:nvPr>
        </p:nvSpPr>
        <p:spPr>
          <a:xfrm>
            <a:off x="311700" y="445025"/>
            <a:ext cx="8520600" cy="547956"/>
          </a:xfrm>
        </p:spPr>
        <p:txBody>
          <a:bodyPr/>
          <a:lstStyle/>
          <a:p>
            <a:r>
              <a:rPr lang="en-US" sz="1400" b="1" dirty="0"/>
              <a:t>IS NETFLIX HAS INCREASINGLY FOCUSING ON TV RATHER THAN MOVIES IN RECENT YEARS.</a:t>
            </a:r>
            <a:br>
              <a:rPr lang="en-US" dirty="0"/>
            </a:br>
            <a:r>
              <a:rPr lang="en-US" sz="1200" dirty="0">
                <a:solidFill>
                  <a:schemeClr val="tx1">
                    <a:lumMod val="60000"/>
                    <a:lumOff val="40000"/>
                  </a:schemeClr>
                </a:solidFill>
              </a:rPr>
              <a:t>What is the impact of Netflix TV Shows or Movies over the years by comparing both</a:t>
            </a:r>
            <a:endParaRPr lang="en-IN" sz="1200" dirty="0">
              <a:solidFill>
                <a:schemeClr val="tx1">
                  <a:lumMod val="60000"/>
                  <a:lumOff val="40000"/>
                </a:schemeClr>
              </a:solidFill>
            </a:endParaRPr>
          </a:p>
        </p:txBody>
      </p:sp>
      <p:sp>
        <p:nvSpPr>
          <p:cNvPr id="3" name="Text Placeholder 2">
            <a:extLst>
              <a:ext uri="{FF2B5EF4-FFF2-40B4-BE49-F238E27FC236}">
                <a16:creationId xmlns:a16="http://schemas.microsoft.com/office/drawing/2014/main" id="{BB8254C5-1977-78AC-118C-01B4B9F20026}"/>
              </a:ext>
            </a:extLst>
          </p:cNvPr>
          <p:cNvSpPr>
            <a:spLocks noGrp="1"/>
          </p:cNvSpPr>
          <p:nvPr>
            <p:ph type="body" idx="1"/>
          </p:nvPr>
        </p:nvSpPr>
        <p:spPr>
          <a:xfrm>
            <a:off x="311700" y="992981"/>
            <a:ext cx="8520600" cy="3575893"/>
          </a:xfrm>
        </p:spPr>
        <p:txBody>
          <a:bodyPr/>
          <a:lstStyle/>
          <a:p>
            <a:endParaRPr lang="en-US"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endParaRPr lang="en-IN" sz="1400" dirty="0">
              <a:solidFill>
                <a:schemeClr val="bg2">
                  <a:lumMod val="25000"/>
                </a:schemeClr>
              </a:solidFill>
            </a:endParaRPr>
          </a:p>
          <a:p>
            <a:pPr marL="114300" indent="0">
              <a:buNone/>
            </a:pPr>
            <a:r>
              <a:rPr lang="en-US" sz="1200" b="1" dirty="0">
                <a:solidFill>
                  <a:schemeClr val="bg2">
                    <a:lumMod val="25000"/>
                  </a:schemeClr>
                </a:solidFill>
              </a:rPr>
              <a:t>* After the year 2019 covid came that badly affects Netflix for producing content. Movies have exponential growth from the start but due to covid, it is going downwards.</a:t>
            </a:r>
          </a:p>
          <a:p>
            <a:pPr marL="114300" indent="0">
              <a:buNone/>
            </a:pPr>
            <a:r>
              <a:rPr lang="en-US" sz="1200" b="1" dirty="0">
                <a:solidFill>
                  <a:schemeClr val="bg2">
                    <a:lumMod val="25000"/>
                  </a:schemeClr>
                </a:solidFill>
              </a:rPr>
              <a:t>* From both these above plots, we can say that Netflix is increasing both TV show &amp; Movies contents.</a:t>
            </a:r>
          </a:p>
          <a:p>
            <a:pPr marL="114300" indent="0">
              <a:buNone/>
            </a:pPr>
            <a:r>
              <a:rPr lang="en-US" sz="1200" b="1" dirty="0">
                <a:solidFill>
                  <a:schemeClr val="bg2">
                    <a:lumMod val="25000"/>
                  </a:schemeClr>
                </a:solidFill>
              </a:rPr>
              <a:t>* Also, they have focused on movies in recent year not the other way round.</a:t>
            </a:r>
          </a:p>
          <a:p>
            <a:pPr marL="114300" indent="0">
              <a:buNone/>
            </a:pPr>
            <a:r>
              <a:rPr lang="en-US" sz="1200" b="1" dirty="0">
                <a:solidFill>
                  <a:schemeClr val="bg2">
                    <a:lumMod val="25000"/>
                  </a:schemeClr>
                </a:solidFill>
              </a:rPr>
              <a:t>We should ignore the year 2021 as we have data for contents added on or before 16/01/21</a:t>
            </a:r>
            <a:endParaRPr lang="en-IN" sz="1200" b="1" dirty="0">
              <a:solidFill>
                <a:schemeClr val="bg2">
                  <a:lumMod val="25000"/>
                </a:schemeClr>
              </a:solidFill>
            </a:endParaRPr>
          </a:p>
        </p:txBody>
      </p:sp>
      <p:pic>
        <p:nvPicPr>
          <p:cNvPr id="5" name="Picture 4">
            <a:extLst>
              <a:ext uri="{FF2B5EF4-FFF2-40B4-BE49-F238E27FC236}">
                <a16:creationId xmlns:a16="http://schemas.microsoft.com/office/drawing/2014/main" id="{4BB03A3C-9E43-1377-0586-E32B7B31105E}"/>
              </a:ext>
            </a:extLst>
          </p:cNvPr>
          <p:cNvPicPr>
            <a:picLocks noChangeAspect="1"/>
          </p:cNvPicPr>
          <p:nvPr/>
        </p:nvPicPr>
        <p:blipFill>
          <a:blip r:embed="rId2"/>
          <a:stretch>
            <a:fillRect/>
          </a:stretch>
        </p:blipFill>
        <p:spPr>
          <a:xfrm>
            <a:off x="311701" y="992982"/>
            <a:ext cx="4260300" cy="2000250"/>
          </a:xfrm>
          <a:prstGeom prst="rect">
            <a:avLst/>
          </a:prstGeom>
        </p:spPr>
      </p:pic>
      <p:pic>
        <p:nvPicPr>
          <p:cNvPr id="7" name="Picture 6">
            <a:extLst>
              <a:ext uri="{FF2B5EF4-FFF2-40B4-BE49-F238E27FC236}">
                <a16:creationId xmlns:a16="http://schemas.microsoft.com/office/drawing/2014/main" id="{8F92AE36-D96D-1793-3310-C0BD866EE670}"/>
              </a:ext>
            </a:extLst>
          </p:cNvPr>
          <p:cNvPicPr>
            <a:picLocks noChangeAspect="1"/>
          </p:cNvPicPr>
          <p:nvPr/>
        </p:nvPicPr>
        <p:blipFill>
          <a:blip r:embed="rId3"/>
          <a:stretch>
            <a:fillRect/>
          </a:stretch>
        </p:blipFill>
        <p:spPr>
          <a:xfrm>
            <a:off x="4571999" y="1064419"/>
            <a:ext cx="4260299" cy="1714500"/>
          </a:xfrm>
          <a:prstGeom prst="rect">
            <a:avLst/>
          </a:prstGeom>
        </p:spPr>
      </p:pic>
    </p:spTree>
    <p:extLst>
      <p:ext uri="{BB962C8B-B14F-4D97-AF65-F5344CB8AC3E}">
        <p14:creationId xmlns:p14="http://schemas.microsoft.com/office/powerpoint/2010/main" val="2551042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32F-08BA-FF16-0AC6-0C2CBBDB948B}"/>
              </a:ext>
            </a:extLst>
          </p:cNvPr>
          <p:cNvSpPr>
            <a:spLocks noGrp="1"/>
          </p:cNvSpPr>
          <p:nvPr>
            <p:ph type="title"/>
          </p:nvPr>
        </p:nvSpPr>
        <p:spPr>
          <a:xfrm>
            <a:off x="311700" y="445025"/>
            <a:ext cx="8520600" cy="447944"/>
          </a:xfrm>
        </p:spPr>
        <p:txBody>
          <a:bodyPr/>
          <a:lstStyle/>
          <a:p>
            <a:r>
              <a:rPr lang="en-IN" sz="2000" b="1" dirty="0">
                <a:solidFill>
                  <a:srgbClr val="FF0000"/>
                </a:solidFill>
                <a:effectLst/>
                <a:latin typeface="+mj-lt"/>
              </a:rPr>
              <a:t>TOP GENRES ON NETFLIX:</a:t>
            </a:r>
            <a:endParaRPr lang="en-IN" sz="2000" b="1" dirty="0">
              <a:solidFill>
                <a:srgbClr val="FF0000"/>
              </a:solidFill>
              <a:latin typeface="+mj-lt"/>
            </a:endParaRPr>
          </a:p>
        </p:txBody>
      </p:sp>
      <p:sp>
        <p:nvSpPr>
          <p:cNvPr id="3" name="Text Placeholder 2">
            <a:extLst>
              <a:ext uri="{FF2B5EF4-FFF2-40B4-BE49-F238E27FC236}">
                <a16:creationId xmlns:a16="http://schemas.microsoft.com/office/drawing/2014/main" id="{85C8D588-3D10-60A0-440A-7A0A19765F15}"/>
              </a:ext>
            </a:extLst>
          </p:cNvPr>
          <p:cNvSpPr>
            <a:spLocks noGrp="1"/>
          </p:cNvSpPr>
          <p:nvPr>
            <p:ph type="body" idx="1"/>
          </p:nvPr>
        </p:nvSpPr>
        <p:spPr>
          <a:xfrm>
            <a:off x="311700" y="2371725"/>
            <a:ext cx="8520600" cy="2538512"/>
          </a:xfrm>
        </p:spPr>
        <p:txBody>
          <a:bodyPr/>
          <a:lstStyle/>
          <a:p>
            <a:endParaRPr lang="en-US"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pPr marL="114300" indent="0">
              <a:buNone/>
            </a:pPr>
            <a:r>
              <a:rPr lang="en-US" sz="1400" b="1" dirty="0">
                <a:solidFill>
                  <a:schemeClr val="bg2">
                    <a:lumMod val="25000"/>
                  </a:schemeClr>
                </a:solidFill>
              </a:rPr>
              <a:t>* From the graph, we know that Documentaries take the first place, followed by Stand-up Comedy and </a:t>
            </a:r>
            <a:r>
              <a:rPr lang="en-US" sz="1400" b="1" dirty="0" err="1">
                <a:solidFill>
                  <a:schemeClr val="bg2">
                    <a:lumMod val="25000"/>
                  </a:schemeClr>
                </a:solidFill>
              </a:rPr>
              <a:t>Dramas,International</a:t>
            </a:r>
            <a:r>
              <a:rPr lang="en-US" sz="1400" b="1" dirty="0">
                <a:solidFill>
                  <a:schemeClr val="bg2">
                    <a:lumMod val="25000"/>
                  </a:schemeClr>
                </a:solidFill>
              </a:rPr>
              <a:t> Movies..</a:t>
            </a:r>
            <a:endParaRPr lang="en-IN" sz="1400" b="1" dirty="0">
              <a:solidFill>
                <a:schemeClr val="bg2">
                  <a:lumMod val="25000"/>
                </a:schemeClr>
              </a:solidFill>
            </a:endParaRPr>
          </a:p>
        </p:txBody>
      </p:sp>
      <p:pic>
        <p:nvPicPr>
          <p:cNvPr id="5" name="Picture 4">
            <a:extLst>
              <a:ext uri="{FF2B5EF4-FFF2-40B4-BE49-F238E27FC236}">
                <a16:creationId xmlns:a16="http://schemas.microsoft.com/office/drawing/2014/main" id="{4797F558-1FF5-B86D-E2F2-1056C3C9B8B3}"/>
              </a:ext>
            </a:extLst>
          </p:cNvPr>
          <p:cNvPicPr>
            <a:picLocks noChangeAspect="1"/>
          </p:cNvPicPr>
          <p:nvPr/>
        </p:nvPicPr>
        <p:blipFill rotWithShape="1">
          <a:blip r:embed="rId2"/>
          <a:srcRect l="6485" t="19787" r="24452" b="13792"/>
          <a:stretch/>
        </p:blipFill>
        <p:spPr>
          <a:xfrm>
            <a:off x="311700" y="1538237"/>
            <a:ext cx="8596556" cy="2888557"/>
          </a:xfrm>
          <a:prstGeom prst="rect">
            <a:avLst/>
          </a:prstGeom>
        </p:spPr>
      </p:pic>
      <p:pic>
        <p:nvPicPr>
          <p:cNvPr id="7" name="Picture 6">
            <a:extLst>
              <a:ext uri="{FF2B5EF4-FFF2-40B4-BE49-F238E27FC236}">
                <a16:creationId xmlns:a16="http://schemas.microsoft.com/office/drawing/2014/main" id="{D28C9F3E-5656-EA55-8C91-88276426277F}"/>
              </a:ext>
            </a:extLst>
          </p:cNvPr>
          <p:cNvPicPr>
            <a:picLocks noChangeAspect="1"/>
          </p:cNvPicPr>
          <p:nvPr/>
        </p:nvPicPr>
        <p:blipFill rotWithShape="1">
          <a:blip r:embed="rId3"/>
          <a:srcRect l="6817" t="39306" r="1016" b="48333"/>
          <a:stretch/>
        </p:blipFill>
        <p:spPr>
          <a:xfrm>
            <a:off x="311700" y="960084"/>
            <a:ext cx="8427731" cy="635795"/>
          </a:xfrm>
          <a:prstGeom prst="rect">
            <a:avLst/>
          </a:prstGeom>
        </p:spPr>
      </p:pic>
    </p:spTree>
    <p:extLst>
      <p:ext uri="{BB962C8B-B14F-4D97-AF65-F5344CB8AC3E}">
        <p14:creationId xmlns:p14="http://schemas.microsoft.com/office/powerpoint/2010/main" val="3945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EAEB-3779-7896-24F9-72C078A6CA37}"/>
              </a:ext>
            </a:extLst>
          </p:cNvPr>
          <p:cNvSpPr>
            <a:spLocks noGrp="1"/>
          </p:cNvSpPr>
          <p:nvPr>
            <p:ph type="title"/>
          </p:nvPr>
        </p:nvSpPr>
        <p:spPr/>
        <p:txBody>
          <a:bodyPr/>
          <a:lstStyle/>
          <a:p>
            <a:r>
              <a:rPr lang="en-US" sz="1800" b="1" dirty="0"/>
              <a:t>TOP 10 GENRES IN NETFLIX (MOVIES):</a:t>
            </a:r>
            <a:endParaRPr lang="en-IN" sz="1800" b="1" dirty="0"/>
          </a:p>
        </p:txBody>
      </p:sp>
      <p:sp>
        <p:nvSpPr>
          <p:cNvPr id="3" name="Text Placeholder 2">
            <a:extLst>
              <a:ext uri="{FF2B5EF4-FFF2-40B4-BE49-F238E27FC236}">
                <a16:creationId xmlns:a16="http://schemas.microsoft.com/office/drawing/2014/main" id="{43FAA63E-984E-3314-8782-2CC9235F27C6}"/>
              </a:ext>
            </a:extLst>
          </p:cNvPr>
          <p:cNvSpPr>
            <a:spLocks noGrp="1"/>
          </p:cNvSpPr>
          <p:nvPr>
            <p:ph type="body" idx="1"/>
          </p:nvPr>
        </p:nvSpPr>
        <p:spPr>
          <a:xfrm>
            <a:off x="311700" y="4200524"/>
            <a:ext cx="8520600" cy="771525"/>
          </a:xfrm>
        </p:spPr>
        <p:txBody>
          <a:bodyPr/>
          <a:lstStyle/>
          <a:p>
            <a:pPr marL="114300" indent="0">
              <a:buNone/>
            </a:pPr>
            <a:r>
              <a:rPr lang="en-US" b="1" dirty="0" err="1">
                <a:solidFill>
                  <a:schemeClr val="bg2">
                    <a:lumMod val="25000"/>
                  </a:schemeClr>
                </a:solidFill>
                <a:effectLst/>
                <a:latin typeface="Corbel" panose="020B0503020204020204" pitchFamily="34" charset="0"/>
              </a:rPr>
              <a:t>Documentries</a:t>
            </a:r>
            <a:r>
              <a:rPr lang="en-US" b="1" dirty="0">
                <a:solidFill>
                  <a:schemeClr val="bg2">
                    <a:lumMod val="25000"/>
                  </a:schemeClr>
                </a:solidFill>
                <a:effectLst/>
                <a:latin typeface="Corbel" panose="020B0503020204020204" pitchFamily="34" charset="0"/>
              </a:rPr>
              <a:t> ,</a:t>
            </a:r>
            <a:r>
              <a:rPr lang="en-US" b="1" dirty="0" err="1">
                <a:solidFill>
                  <a:schemeClr val="bg2">
                    <a:lumMod val="25000"/>
                  </a:schemeClr>
                </a:solidFill>
                <a:effectLst/>
                <a:latin typeface="Corbel" panose="020B0503020204020204" pitchFamily="34" charset="0"/>
              </a:rPr>
              <a:t>Standardup</a:t>
            </a:r>
            <a:r>
              <a:rPr lang="en-US" b="1" dirty="0">
                <a:solidFill>
                  <a:schemeClr val="bg2">
                    <a:lumMod val="25000"/>
                  </a:schemeClr>
                </a:solidFill>
                <a:effectLst/>
                <a:latin typeface="Corbel" panose="020B0503020204020204" pitchFamily="34" charset="0"/>
              </a:rPr>
              <a:t> </a:t>
            </a:r>
            <a:r>
              <a:rPr lang="en-US" b="1" dirty="0" err="1">
                <a:solidFill>
                  <a:schemeClr val="bg2">
                    <a:lumMod val="25000"/>
                  </a:schemeClr>
                </a:solidFill>
                <a:effectLst/>
                <a:latin typeface="Corbel" panose="020B0503020204020204" pitchFamily="34" charset="0"/>
              </a:rPr>
              <a:t>Comedy,Dramas</a:t>
            </a:r>
            <a:r>
              <a:rPr lang="en-US" b="1" dirty="0">
                <a:solidFill>
                  <a:schemeClr val="bg2">
                    <a:lumMod val="25000"/>
                  </a:schemeClr>
                </a:solidFill>
                <a:effectLst/>
                <a:latin typeface="Corbel" panose="020B0503020204020204" pitchFamily="34" charset="0"/>
              </a:rPr>
              <a:t> international (Movies)</a:t>
            </a:r>
            <a:r>
              <a:rPr lang="en-US" b="1" dirty="0" err="1">
                <a:solidFill>
                  <a:schemeClr val="bg2">
                    <a:lumMod val="25000"/>
                  </a:schemeClr>
                </a:solidFill>
                <a:effectLst/>
                <a:latin typeface="Corbel" panose="020B0503020204020204" pitchFamily="34" charset="0"/>
              </a:rPr>
              <a:t>Genere</a:t>
            </a:r>
            <a:r>
              <a:rPr lang="en-US" b="1" dirty="0">
                <a:solidFill>
                  <a:schemeClr val="bg2">
                    <a:lumMod val="25000"/>
                  </a:schemeClr>
                </a:solidFill>
                <a:effectLst/>
                <a:latin typeface="Corbel" panose="020B0503020204020204" pitchFamily="34" charset="0"/>
              </a:rPr>
              <a:t> are the most popular </a:t>
            </a:r>
            <a:r>
              <a:rPr lang="en-US" b="1" dirty="0" err="1">
                <a:solidFill>
                  <a:schemeClr val="bg2">
                    <a:lumMod val="25000"/>
                  </a:schemeClr>
                </a:solidFill>
                <a:effectLst/>
                <a:latin typeface="Corbel" panose="020B0503020204020204" pitchFamily="34" charset="0"/>
              </a:rPr>
              <a:t>netflix_movies</a:t>
            </a:r>
            <a:r>
              <a:rPr lang="en-US" b="1" dirty="0">
                <a:solidFill>
                  <a:schemeClr val="bg2">
                    <a:lumMod val="25000"/>
                  </a:schemeClr>
                </a:solidFill>
                <a:effectLst/>
                <a:latin typeface="Corbel" panose="020B0503020204020204" pitchFamily="34" charset="0"/>
              </a:rPr>
              <a:t>.</a:t>
            </a:r>
          </a:p>
          <a:p>
            <a:pPr marL="114300" indent="0">
              <a:buNone/>
            </a:pPr>
            <a:endParaRPr lang="en-IN" b="1" dirty="0">
              <a:solidFill>
                <a:schemeClr val="bg2">
                  <a:lumMod val="25000"/>
                </a:schemeClr>
              </a:solidFill>
            </a:endParaRPr>
          </a:p>
        </p:txBody>
      </p:sp>
      <p:pic>
        <p:nvPicPr>
          <p:cNvPr id="5" name="Picture 4">
            <a:extLst>
              <a:ext uri="{FF2B5EF4-FFF2-40B4-BE49-F238E27FC236}">
                <a16:creationId xmlns:a16="http://schemas.microsoft.com/office/drawing/2014/main" id="{551ECB9A-10A1-138E-22C9-C5287D4BAF89}"/>
              </a:ext>
            </a:extLst>
          </p:cNvPr>
          <p:cNvPicPr>
            <a:picLocks noChangeAspect="1"/>
          </p:cNvPicPr>
          <p:nvPr/>
        </p:nvPicPr>
        <p:blipFill rotWithShape="1">
          <a:blip r:embed="rId2"/>
          <a:srcRect l="6718" t="13473" r="24141" b="10000"/>
          <a:stretch/>
        </p:blipFill>
        <p:spPr>
          <a:xfrm>
            <a:off x="385761" y="1143981"/>
            <a:ext cx="8520600" cy="3120838"/>
          </a:xfrm>
          <a:prstGeom prst="rect">
            <a:avLst/>
          </a:prstGeom>
        </p:spPr>
      </p:pic>
    </p:spTree>
    <p:extLst>
      <p:ext uri="{BB962C8B-B14F-4D97-AF65-F5344CB8AC3E}">
        <p14:creationId xmlns:p14="http://schemas.microsoft.com/office/powerpoint/2010/main" val="250646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29185"/>
            <a:ext cx="8520600" cy="585216"/>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r>
              <a:rPr lang="en-US" sz="2400" b="1" u="sng" dirty="0">
                <a:solidFill>
                  <a:schemeClr val="lt1"/>
                </a:solidFill>
                <a:latin typeface="Montserrat"/>
                <a:ea typeface="Montserrat"/>
                <a:cs typeface="Montserrat"/>
                <a:sym typeface="Montserrat"/>
              </a:rPr>
              <a:t>CONTENT</a:t>
            </a:r>
            <a:endParaRPr sz="2400" b="1" u="sng" dirty="0">
              <a:solidFill>
                <a:schemeClr val="lt1"/>
              </a:solidFill>
              <a:latin typeface="Montserrat"/>
              <a:ea typeface="Montserrat"/>
              <a:cs typeface="Montserrat"/>
              <a:sym typeface="Montserrat"/>
            </a:endParaRPr>
          </a:p>
        </p:txBody>
      </p:sp>
      <p:sp>
        <p:nvSpPr>
          <p:cNvPr id="2" name="Text Placeholder 1">
            <a:extLst>
              <a:ext uri="{FF2B5EF4-FFF2-40B4-BE49-F238E27FC236}">
                <a16:creationId xmlns:a16="http://schemas.microsoft.com/office/drawing/2014/main" id="{F2A19208-BE89-9DC4-2066-5DCFFA0B97E5}"/>
              </a:ext>
            </a:extLst>
          </p:cNvPr>
          <p:cNvSpPr>
            <a:spLocks noGrp="1"/>
          </p:cNvSpPr>
          <p:nvPr>
            <p:ph type="body" idx="1"/>
          </p:nvPr>
        </p:nvSpPr>
        <p:spPr>
          <a:xfrm>
            <a:off x="311700" y="821530"/>
            <a:ext cx="8520600" cy="4152805"/>
          </a:xfrm>
        </p:spPr>
        <p:txBody>
          <a:bodyPr/>
          <a:lstStyle/>
          <a:p>
            <a:pPr>
              <a:lnSpc>
                <a:spcPct val="100000"/>
              </a:lnSpc>
              <a:buClr>
                <a:schemeClr val="tx1"/>
              </a:buClr>
              <a:buFont typeface="Wingdings" panose="05000000000000000000" pitchFamily="2" charset="2"/>
              <a:buChar char="v"/>
            </a:pPr>
            <a:r>
              <a:rPr lang="en-US" b="1" dirty="0">
                <a:solidFill>
                  <a:srgbClr val="0070C0"/>
                </a:solidFill>
              </a:rPr>
              <a:t>INTRO TO UNSUPERVISED ML &amp; NLP</a:t>
            </a:r>
          </a:p>
          <a:p>
            <a:pPr>
              <a:lnSpc>
                <a:spcPct val="100000"/>
              </a:lnSpc>
              <a:buClr>
                <a:schemeClr val="tx1"/>
              </a:buClr>
              <a:buFont typeface="Wingdings" panose="05000000000000000000" pitchFamily="2" charset="2"/>
              <a:buChar char="v"/>
            </a:pPr>
            <a:r>
              <a:rPr lang="en-US" b="1" dirty="0">
                <a:solidFill>
                  <a:srgbClr val="0070C0"/>
                </a:solidFill>
              </a:rPr>
              <a:t>INTODUCTION OF PROJECT</a:t>
            </a:r>
          </a:p>
          <a:p>
            <a:pPr>
              <a:lnSpc>
                <a:spcPct val="100000"/>
              </a:lnSpc>
              <a:buClr>
                <a:schemeClr val="tx1"/>
              </a:buClr>
              <a:buFont typeface="Wingdings" panose="05000000000000000000" pitchFamily="2" charset="2"/>
              <a:buChar char="v"/>
            </a:pPr>
            <a:r>
              <a:rPr lang="en-US" b="1" dirty="0">
                <a:solidFill>
                  <a:srgbClr val="0070C0"/>
                </a:solidFill>
              </a:rPr>
              <a:t>PROBLEM STATEMENT</a:t>
            </a:r>
          </a:p>
          <a:p>
            <a:pPr>
              <a:lnSpc>
                <a:spcPct val="100000"/>
              </a:lnSpc>
              <a:buClr>
                <a:schemeClr val="tx1"/>
              </a:buClr>
              <a:buFont typeface="Wingdings" panose="05000000000000000000" pitchFamily="2" charset="2"/>
              <a:buChar char="v"/>
            </a:pPr>
            <a:r>
              <a:rPr lang="en-US" b="1" dirty="0">
                <a:solidFill>
                  <a:srgbClr val="0070C0"/>
                </a:solidFill>
              </a:rPr>
              <a:t>DATA DESCRIPTION</a:t>
            </a:r>
          </a:p>
          <a:p>
            <a:pPr>
              <a:lnSpc>
                <a:spcPct val="100000"/>
              </a:lnSpc>
              <a:buClr>
                <a:schemeClr val="tx1"/>
              </a:buClr>
              <a:buFont typeface="Wingdings" panose="05000000000000000000" pitchFamily="2" charset="2"/>
              <a:buChar char="v"/>
            </a:pPr>
            <a:r>
              <a:rPr lang="en-US" b="1" dirty="0">
                <a:solidFill>
                  <a:srgbClr val="0070C0"/>
                </a:solidFill>
              </a:rPr>
              <a:t>DATA SUMMARY</a:t>
            </a:r>
          </a:p>
          <a:p>
            <a:pPr>
              <a:lnSpc>
                <a:spcPct val="100000"/>
              </a:lnSpc>
              <a:buClr>
                <a:schemeClr val="tx1"/>
              </a:buClr>
              <a:buFont typeface="Wingdings" panose="05000000000000000000" pitchFamily="2" charset="2"/>
              <a:buChar char="v"/>
            </a:pPr>
            <a:r>
              <a:rPr lang="en-US" b="1" dirty="0">
                <a:solidFill>
                  <a:srgbClr val="0070C0"/>
                </a:solidFill>
              </a:rPr>
              <a:t>DATA PREPARATION</a:t>
            </a:r>
          </a:p>
          <a:p>
            <a:pPr>
              <a:lnSpc>
                <a:spcPct val="100000"/>
              </a:lnSpc>
              <a:buClr>
                <a:schemeClr val="tx1"/>
              </a:buClr>
              <a:buFont typeface="Wingdings" panose="05000000000000000000" pitchFamily="2" charset="2"/>
              <a:buChar char="v"/>
            </a:pPr>
            <a:r>
              <a:rPr lang="en-US" b="1" dirty="0">
                <a:solidFill>
                  <a:srgbClr val="0070C0"/>
                </a:solidFill>
              </a:rPr>
              <a:t>DATA PIPLINE</a:t>
            </a:r>
          </a:p>
          <a:p>
            <a:pPr>
              <a:lnSpc>
                <a:spcPct val="100000"/>
              </a:lnSpc>
              <a:buClr>
                <a:schemeClr val="tx1"/>
              </a:buClr>
              <a:buFont typeface="Wingdings" panose="05000000000000000000" pitchFamily="2" charset="2"/>
              <a:buChar char="v"/>
            </a:pPr>
            <a:r>
              <a:rPr lang="en-US" b="1" dirty="0">
                <a:solidFill>
                  <a:srgbClr val="0070C0"/>
                </a:solidFill>
              </a:rPr>
              <a:t>EXPLORATORY DATA ANALYSIS</a:t>
            </a:r>
          </a:p>
          <a:p>
            <a:pPr>
              <a:lnSpc>
                <a:spcPct val="100000"/>
              </a:lnSpc>
              <a:buClr>
                <a:schemeClr val="tx1"/>
              </a:buClr>
              <a:buFont typeface="Wingdings" panose="05000000000000000000" pitchFamily="2" charset="2"/>
              <a:buChar char="v"/>
            </a:pPr>
            <a:r>
              <a:rPr lang="en-US" b="1" dirty="0">
                <a:solidFill>
                  <a:srgbClr val="0070C0"/>
                </a:solidFill>
              </a:rPr>
              <a:t>TOPIC MODELING</a:t>
            </a:r>
          </a:p>
          <a:p>
            <a:pPr>
              <a:lnSpc>
                <a:spcPct val="100000"/>
              </a:lnSpc>
              <a:buClr>
                <a:schemeClr val="tx1"/>
              </a:buClr>
              <a:buFont typeface="Wingdings" panose="05000000000000000000" pitchFamily="2" charset="2"/>
              <a:buChar char="v"/>
            </a:pPr>
            <a:r>
              <a:rPr lang="en-US" b="1" dirty="0">
                <a:solidFill>
                  <a:srgbClr val="0070C0"/>
                </a:solidFill>
              </a:rPr>
              <a:t>ML MODEL IMPLEMENTATION</a:t>
            </a:r>
          </a:p>
          <a:p>
            <a:pPr>
              <a:lnSpc>
                <a:spcPct val="100000"/>
              </a:lnSpc>
              <a:buClr>
                <a:schemeClr val="tx1"/>
              </a:buClr>
              <a:buFont typeface="Wingdings" panose="05000000000000000000" pitchFamily="2" charset="2"/>
              <a:buChar char="v"/>
            </a:pPr>
            <a:r>
              <a:rPr lang="en-US" b="1" dirty="0">
                <a:solidFill>
                  <a:srgbClr val="0070C0"/>
                </a:solidFill>
              </a:rPr>
              <a:t>CONCLUSION</a:t>
            </a:r>
          </a:p>
          <a:p>
            <a:pPr>
              <a:buClr>
                <a:schemeClr val="tx1"/>
              </a:buClr>
              <a:buFont typeface="Wingdings" panose="05000000000000000000" pitchFamily="2" charset="2"/>
              <a:buChar char="v"/>
            </a:pPr>
            <a:endParaRPr lang="en-US" dirty="0">
              <a:solidFill>
                <a:srgbClr val="0070C0"/>
              </a:solidFill>
            </a:endParaRPr>
          </a:p>
          <a:p>
            <a:pPr>
              <a:buClr>
                <a:schemeClr val="tx1"/>
              </a:buClr>
              <a:buFont typeface="Wingdings" panose="05000000000000000000" pitchFamily="2" charset="2"/>
              <a:buChar char="v"/>
            </a:pPr>
            <a:endParaRPr lang="en-US" dirty="0">
              <a:solidFill>
                <a:srgbClr val="0070C0"/>
              </a:solidFill>
            </a:endParaRPr>
          </a:p>
          <a:p>
            <a:pPr>
              <a:buClr>
                <a:schemeClr val="tx1"/>
              </a:buClr>
              <a:buFont typeface="Wingdings" panose="05000000000000000000" pitchFamily="2" charset="2"/>
              <a:buChar char="v"/>
            </a:pPr>
            <a:endParaRPr lang="en-IN"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974A-F425-E584-8DFA-4E84DDB6EF7F}"/>
              </a:ext>
            </a:extLst>
          </p:cNvPr>
          <p:cNvSpPr>
            <a:spLocks noGrp="1"/>
          </p:cNvSpPr>
          <p:nvPr>
            <p:ph type="title"/>
          </p:nvPr>
        </p:nvSpPr>
        <p:spPr/>
        <p:txBody>
          <a:bodyPr/>
          <a:lstStyle/>
          <a:p>
            <a:r>
              <a:rPr lang="en-US" sz="1800" b="1" dirty="0"/>
              <a:t>TOP 10 GENERES IN NETFLIX (TVSHOW):</a:t>
            </a:r>
            <a:endParaRPr lang="en-IN" sz="1800" b="1" dirty="0"/>
          </a:p>
        </p:txBody>
      </p:sp>
      <p:sp>
        <p:nvSpPr>
          <p:cNvPr id="3" name="Text Placeholder 2">
            <a:extLst>
              <a:ext uri="{FF2B5EF4-FFF2-40B4-BE49-F238E27FC236}">
                <a16:creationId xmlns:a16="http://schemas.microsoft.com/office/drawing/2014/main" id="{ECB49108-D36F-B3BB-4EC8-6ADDE215E9D1}"/>
              </a:ext>
            </a:extLst>
          </p:cNvPr>
          <p:cNvSpPr>
            <a:spLocks noGrp="1"/>
          </p:cNvSpPr>
          <p:nvPr>
            <p:ph type="body" idx="1"/>
          </p:nvPr>
        </p:nvSpPr>
        <p:spPr>
          <a:xfrm>
            <a:off x="311700" y="3779043"/>
            <a:ext cx="8520600" cy="1207295"/>
          </a:xfrm>
        </p:spPr>
        <p:txBody>
          <a:bodyPr/>
          <a:lstStyle/>
          <a:p>
            <a:pPr marL="114300" indent="0">
              <a:buNone/>
            </a:pPr>
            <a:r>
              <a:rPr lang="en-US" b="1" dirty="0" err="1">
                <a:solidFill>
                  <a:schemeClr val="bg2">
                    <a:lumMod val="25000"/>
                  </a:schemeClr>
                </a:solidFill>
              </a:rPr>
              <a:t>Kids'TV,International</a:t>
            </a:r>
            <a:r>
              <a:rPr lang="en-US" b="1" dirty="0">
                <a:solidFill>
                  <a:schemeClr val="bg2">
                    <a:lumMod val="25000"/>
                  </a:schemeClr>
                </a:solidFill>
              </a:rPr>
              <a:t> Tv shows TV Dramas (tv shows)</a:t>
            </a:r>
            <a:r>
              <a:rPr lang="en-US" b="1" dirty="0" err="1">
                <a:solidFill>
                  <a:schemeClr val="bg2">
                    <a:lumMod val="25000"/>
                  </a:schemeClr>
                </a:solidFill>
              </a:rPr>
              <a:t>Genere</a:t>
            </a:r>
            <a:r>
              <a:rPr lang="en-US" b="1" dirty="0">
                <a:solidFill>
                  <a:schemeClr val="bg2">
                    <a:lumMod val="25000"/>
                  </a:schemeClr>
                </a:solidFill>
              </a:rPr>
              <a:t> are the most popular </a:t>
            </a:r>
            <a:r>
              <a:rPr lang="en-US" b="1" dirty="0" err="1">
                <a:solidFill>
                  <a:schemeClr val="bg2">
                    <a:lumMod val="25000"/>
                  </a:schemeClr>
                </a:solidFill>
              </a:rPr>
              <a:t>netflix_movies</a:t>
            </a:r>
            <a:r>
              <a:rPr lang="en-US" b="1" dirty="0">
                <a:solidFill>
                  <a:schemeClr val="bg2">
                    <a:lumMod val="25000"/>
                  </a:schemeClr>
                </a:solidFill>
              </a:rPr>
              <a:t>.</a:t>
            </a:r>
            <a:endParaRPr lang="en-IN" b="1" dirty="0">
              <a:solidFill>
                <a:schemeClr val="bg2">
                  <a:lumMod val="25000"/>
                </a:schemeClr>
              </a:solidFill>
            </a:endParaRPr>
          </a:p>
        </p:txBody>
      </p:sp>
      <p:pic>
        <p:nvPicPr>
          <p:cNvPr id="5" name="Picture 4">
            <a:extLst>
              <a:ext uri="{FF2B5EF4-FFF2-40B4-BE49-F238E27FC236}">
                <a16:creationId xmlns:a16="http://schemas.microsoft.com/office/drawing/2014/main" id="{3D9E0F67-2F72-E05F-091C-00CD2E120107}"/>
              </a:ext>
            </a:extLst>
          </p:cNvPr>
          <p:cNvPicPr>
            <a:picLocks noChangeAspect="1"/>
          </p:cNvPicPr>
          <p:nvPr/>
        </p:nvPicPr>
        <p:blipFill rotWithShape="1">
          <a:blip r:embed="rId2"/>
          <a:srcRect l="6817" t="12222" r="22656" b="8652"/>
          <a:stretch/>
        </p:blipFill>
        <p:spPr>
          <a:xfrm>
            <a:off x="387656" y="1152475"/>
            <a:ext cx="8444644" cy="2626569"/>
          </a:xfrm>
          <a:prstGeom prst="rect">
            <a:avLst/>
          </a:prstGeom>
        </p:spPr>
      </p:pic>
    </p:spTree>
    <p:extLst>
      <p:ext uri="{BB962C8B-B14F-4D97-AF65-F5344CB8AC3E}">
        <p14:creationId xmlns:p14="http://schemas.microsoft.com/office/powerpoint/2010/main" val="371229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5F43-DCAF-DB58-6C7A-430E3BB301E7}"/>
              </a:ext>
            </a:extLst>
          </p:cNvPr>
          <p:cNvSpPr>
            <a:spLocks noGrp="1"/>
          </p:cNvSpPr>
          <p:nvPr>
            <p:ph type="title"/>
          </p:nvPr>
        </p:nvSpPr>
        <p:spPr/>
        <p:txBody>
          <a:bodyPr/>
          <a:lstStyle/>
          <a:p>
            <a:r>
              <a:rPr lang="en-US" sz="1800" b="1" dirty="0"/>
              <a:t>LENGTH DISTRIBUTION OF TV SHOW AND MOVIES</a:t>
            </a:r>
            <a:endParaRPr lang="en-IN" sz="1800" b="1" dirty="0"/>
          </a:p>
        </p:txBody>
      </p:sp>
      <p:sp>
        <p:nvSpPr>
          <p:cNvPr id="3" name="Text Placeholder 2">
            <a:extLst>
              <a:ext uri="{FF2B5EF4-FFF2-40B4-BE49-F238E27FC236}">
                <a16:creationId xmlns:a16="http://schemas.microsoft.com/office/drawing/2014/main" id="{E1556BB6-DD1E-8B61-D5EC-220E39DD52A1}"/>
              </a:ext>
            </a:extLst>
          </p:cNvPr>
          <p:cNvSpPr>
            <a:spLocks noGrp="1"/>
          </p:cNvSpPr>
          <p:nvPr>
            <p:ph type="body" idx="1"/>
          </p:nvPr>
        </p:nvSpPr>
        <p:spPr>
          <a:xfrm>
            <a:off x="311700" y="3342293"/>
            <a:ext cx="8520600" cy="1226581"/>
          </a:xfrm>
        </p:spPr>
        <p:txBody>
          <a:bodyPr/>
          <a:lstStyle/>
          <a:p>
            <a:pPr marL="114300" indent="0">
              <a:buNone/>
            </a:pPr>
            <a:r>
              <a:rPr lang="en-US" dirty="0">
                <a:solidFill>
                  <a:schemeClr val="bg2">
                    <a:lumMod val="25000"/>
                  </a:schemeClr>
                </a:solidFill>
              </a:rPr>
              <a:t>The average time of a movies is 100 to 120 min.</a:t>
            </a:r>
            <a:endParaRPr lang="en-IN" dirty="0">
              <a:solidFill>
                <a:schemeClr val="bg2">
                  <a:lumMod val="25000"/>
                </a:schemeClr>
              </a:solidFill>
            </a:endParaRPr>
          </a:p>
        </p:txBody>
      </p:sp>
      <p:pic>
        <p:nvPicPr>
          <p:cNvPr id="5" name="Picture 4">
            <a:extLst>
              <a:ext uri="{FF2B5EF4-FFF2-40B4-BE49-F238E27FC236}">
                <a16:creationId xmlns:a16="http://schemas.microsoft.com/office/drawing/2014/main" id="{9714C166-0AFE-140A-857D-C198D8845F1D}"/>
              </a:ext>
            </a:extLst>
          </p:cNvPr>
          <p:cNvPicPr>
            <a:picLocks noChangeAspect="1"/>
          </p:cNvPicPr>
          <p:nvPr/>
        </p:nvPicPr>
        <p:blipFill>
          <a:blip r:embed="rId2"/>
          <a:stretch>
            <a:fillRect/>
          </a:stretch>
        </p:blipFill>
        <p:spPr>
          <a:xfrm>
            <a:off x="311700" y="1152475"/>
            <a:ext cx="3995981" cy="2055069"/>
          </a:xfrm>
          <a:prstGeom prst="rect">
            <a:avLst/>
          </a:prstGeom>
        </p:spPr>
      </p:pic>
      <p:pic>
        <p:nvPicPr>
          <p:cNvPr id="7" name="Picture 6">
            <a:extLst>
              <a:ext uri="{FF2B5EF4-FFF2-40B4-BE49-F238E27FC236}">
                <a16:creationId xmlns:a16="http://schemas.microsoft.com/office/drawing/2014/main" id="{723EAB65-5888-0E29-71DC-CBB3B4B0D171}"/>
              </a:ext>
            </a:extLst>
          </p:cNvPr>
          <p:cNvPicPr>
            <a:picLocks noChangeAspect="1"/>
          </p:cNvPicPr>
          <p:nvPr/>
        </p:nvPicPr>
        <p:blipFill>
          <a:blip r:embed="rId3"/>
          <a:stretch>
            <a:fillRect/>
          </a:stretch>
        </p:blipFill>
        <p:spPr>
          <a:xfrm>
            <a:off x="4429124" y="1152475"/>
            <a:ext cx="4714875" cy="2055069"/>
          </a:xfrm>
          <a:prstGeom prst="rect">
            <a:avLst/>
          </a:prstGeom>
        </p:spPr>
      </p:pic>
    </p:spTree>
    <p:extLst>
      <p:ext uri="{BB962C8B-B14F-4D97-AF65-F5344CB8AC3E}">
        <p14:creationId xmlns:p14="http://schemas.microsoft.com/office/powerpoint/2010/main" val="18570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1173-8A19-B6C3-9E43-0C3CDEAD12C4}"/>
              </a:ext>
            </a:extLst>
          </p:cNvPr>
          <p:cNvSpPr>
            <a:spLocks noGrp="1"/>
          </p:cNvSpPr>
          <p:nvPr>
            <p:ph type="title"/>
          </p:nvPr>
        </p:nvSpPr>
        <p:spPr/>
        <p:txBody>
          <a:bodyPr/>
          <a:lstStyle/>
          <a:p>
            <a:r>
              <a:rPr lang="en-IN" dirty="0"/>
              <a:t>TOP 20 Actors on Netflix:</a:t>
            </a:r>
          </a:p>
        </p:txBody>
      </p:sp>
      <p:sp>
        <p:nvSpPr>
          <p:cNvPr id="3" name="Text Placeholder 2">
            <a:extLst>
              <a:ext uri="{FF2B5EF4-FFF2-40B4-BE49-F238E27FC236}">
                <a16:creationId xmlns:a16="http://schemas.microsoft.com/office/drawing/2014/main" id="{56526D62-D527-24DF-B0C8-92A508845803}"/>
              </a:ext>
            </a:extLst>
          </p:cNvPr>
          <p:cNvSpPr>
            <a:spLocks noGrp="1"/>
          </p:cNvSpPr>
          <p:nvPr>
            <p:ph type="body" idx="1"/>
          </p:nvPr>
        </p:nvSpPr>
        <p:spPr>
          <a:xfrm>
            <a:off x="528638" y="3700463"/>
            <a:ext cx="8303662" cy="868412"/>
          </a:xfrm>
        </p:spPr>
        <p:txBody>
          <a:bodyPr/>
          <a:lstStyle/>
          <a:p>
            <a:pPr algn="l">
              <a:buFont typeface="Arial" panose="020B0604020202020204" pitchFamily="34" charset="0"/>
              <a:buChar char="•"/>
            </a:pPr>
            <a:r>
              <a:rPr lang="en-US" b="0" i="0" dirty="0">
                <a:solidFill>
                  <a:srgbClr val="000000"/>
                </a:solidFill>
                <a:effectLst/>
                <a:latin typeface="var(--jp-content-font-family)"/>
              </a:rPr>
              <a:t>The top actor on Netflix Movies, based on the number of titles, is Anupam Kheer, and Takahiro Sakurai.</a:t>
            </a:r>
          </a:p>
          <a:p>
            <a:br>
              <a:rPr lang="en-US" b="0" i="0" dirty="0">
                <a:solidFill>
                  <a:srgbClr val="000000"/>
                </a:solidFill>
                <a:effectLst/>
                <a:latin typeface="-apple-system"/>
              </a:rPr>
            </a:br>
            <a:endParaRPr lang="en-IN" dirty="0"/>
          </a:p>
        </p:txBody>
      </p:sp>
      <p:pic>
        <p:nvPicPr>
          <p:cNvPr id="5" name="Picture 4">
            <a:extLst>
              <a:ext uri="{FF2B5EF4-FFF2-40B4-BE49-F238E27FC236}">
                <a16:creationId xmlns:a16="http://schemas.microsoft.com/office/drawing/2014/main" id="{A371CBE6-6D1F-BBAB-D00C-471C73F86CBF}"/>
              </a:ext>
            </a:extLst>
          </p:cNvPr>
          <p:cNvPicPr>
            <a:picLocks noChangeAspect="1"/>
          </p:cNvPicPr>
          <p:nvPr/>
        </p:nvPicPr>
        <p:blipFill>
          <a:blip r:embed="rId2"/>
          <a:stretch>
            <a:fillRect/>
          </a:stretch>
        </p:blipFill>
        <p:spPr>
          <a:xfrm>
            <a:off x="311700" y="1152475"/>
            <a:ext cx="8520600" cy="2626570"/>
          </a:xfrm>
          <a:prstGeom prst="rect">
            <a:avLst/>
          </a:prstGeom>
        </p:spPr>
      </p:pic>
    </p:spTree>
    <p:extLst>
      <p:ext uri="{BB962C8B-B14F-4D97-AF65-F5344CB8AC3E}">
        <p14:creationId xmlns:p14="http://schemas.microsoft.com/office/powerpoint/2010/main" val="14477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ADA-5C2F-9A64-83AB-DF331743B19C}"/>
              </a:ext>
            </a:extLst>
          </p:cNvPr>
          <p:cNvSpPr>
            <a:spLocks noGrp="1"/>
          </p:cNvSpPr>
          <p:nvPr>
            <p:ph type="title"/>
          </p:nvPr>
        </p:nvSpPr>
        <p:spPr/>
        <p:txBody>
          <a:bodyPr/>
          <a:lstStyle/>
          <a:p>
            <a:r>
              <a:rPr lang="en-IN" dirty="0"/>
              <a:t>TOP 10 ACTORS IN MOVIES/TV SHOWS</a:t>
            </a:r>
          </a:p>
        </p:txBody>
      </p:sp>
      <p:sp>
        <p:nvSpPr>
          <p:cNvPr id="3" name="Text Placeholder 2">
            <a:extLst>
              <a:ext uri="{FF2B5EF4-FFF2-40B4-BE49-F238E27FC236}">
                <a16:creationId xmlns:a16="http://schemas.microsoft.com/office/drawing/2014/main" id="{984E341A-6F98-420A-F85A-178404408EFA}"/>
              </a:ext>
            </a:extLst>
          </p:cNvPr>
          <p:cNvSpPr>
            <a:spLocks noGrp="1"/>
          </p:cNvSpPr>
          <p:nvPr>
            <p:ph type="body" idx="1"/>
          </p:nvPr>
        </p:nvSpPr>
        <p:spPr>
          <a:xfrm>
            <a:off x="392906" y="3642330"/>
            <a:ext cx="8439394" cy="1258853"/>
          </a:xfrm>
        </p:spPr>
        <p:txBody>
          <a:bodyPr/>
          <a:lstStyle/>
          <a:p>
            <a:pPr algn="l">
              <a:buFont typeface="Arial" panose="020B0604020202020204" pitchFamily="34" charset="0"/>
              <a:buChar char="•"/>
            </a:pPr>
            <a:r>
              <a:rPr lang="en-US" b="0" i="0" dirty="0">
                <a:solidFill>
                  <a:srgbClr val="000000"/>
                </a:solidFill>
                <a:effectLst/>
                <a:latin typeface="var(--jp-content-font-family)"/>
              </a:rPr>
              <a:t>The top actor on Netflix </a:t>
            </a:r>
            <a:r>
              <a:rPr lang="en-US" b="0" i="0" dirty="0" err="1">
                <a:solidFill>
                  <a:srgbClr val="000000"/>
                </a:solidFill>
                <a:effectLst/>
                <a:latin typeface="var(--jp-content-font-family)"/>
              </a:rPr>
              <a:t>TV_show</a:t>
            </a:r>
            <a:r>
              <a:rPr lang="en-US" b="0" i="0" dirty="0">
                <a:solidFill>
                  <a:srgbClr val="000000"/>
                </a:solidFill>
                <a:effectLst/>
                <a:latin typeface="var(--jp-content-font-family)"/>
              </a:rPr>
              <a:t>, based on the number of titles, is Takahiro Sakurai, and</a:t>
            </a:r>
            <a:r>
              <a:rPr lang="en-US" b="0" i="0" dirty="0">
                <a:effectLst/>
                <a:latin typeface="-apple-system"/>
              </a:rPr>
              <a:t> t </a:t>
            </a:r>
            <a:r>
              <a:rPr lang="en-US" b="0" i="0" dirty="0">
                <a:solidFill>
                  <a:schemeClr val="accent2"/>
                </a:solidFill>
                <a:effectLst/>
                <a:latin typeface="-apple-system"/>
              </a:rPr>
              <a:t>top actor on Netflix Movies, based on the number of titles, is Anupam Kheer and</a:t>
            </a:r>
            <a:r>
              <a:rPr lang="en-US" dirty="0">
                <a:solidFill>
                  <a:schemeClr val="accent2"/>
                </a:solidFill>
                <a:latin typeface="-apple-system"/>
              </a:rPr>
              <a:t> </a:t>
            </a:r>
            <a:r>
              <a:rPr lang="en-US" b="0" i="0" dirty="0">
                <a:solidFill>
                  <a:schemeClr val="accent2"/>
                </a:solidFill>
                <a:effectLst/>
                <a:latin typeface="-apple-system"/>
              </a:rPr>
              <a:t>The 2nd top was Shah </a:t>
            </a:r>
            <a:r>
              <a:rPr lang="en-US" b="0" i="0" dirty="0" err="1">
                <a:solidFill>
                  <a:schemeClr val="accent2"/>
                </a:solidFill>
                <a:effectLst/>
                <a:latin typeface="-apple-system"/>
              </a:rPr>
              <a:t>rukh</a:t>
            </a:r>
            <a:r>
              <a:rPr lang="en-US" b="0" i="0" dirty="0">
                <a:solidFill>
                  <a:schemeClr val="accent2"/>
                </a:solidFill>
                <a:effectLst/>
                <a:latin typeface="-apple-system"/>
              </a:rPr>
              <a:t> khan.</a:t>
            </a:r>
          </a:p>
          <a:p>
            <a:pPr algn="l">
              <a:buFont typeface="Arial" panose="020B0604020202020204" pitchFamily="34" charset="0"/>
              <a:buChar char="•"/>
            </a:pPr>
            <a:endParaRPr lang="en-US" b="0" i="0" dirty="0">
              <a:solidFill>
                <a:schemeClr val="accent2"/>
              </a:solidFill>
              <a:effectLst/>
              <a:latin typeface="var(--jp-content-font-family)"/>
            </a:endParaRPr>
          </a:p>
          <a:p>
            <a:br>
              <a:rPr lang="en-US" b="0" i="0" dirty="0">
                <a:solidFill>
                  <a:srgbClr val="000000"/>
                </a:solidFill>
                <a:effectLst/>
                <a:latin typeface="-apple-system"/>
              </a:rPr>
            </a:br>
            <a:endParaRPr lang="en-US" b="0" i="0" dirty="0">
              <a:solidFill>
                <a:srgbClr val="000000"/>
              </a:solidFill>
              <a:effectLst/>
              <a:latin typeface="var(--jp-content-font-family)"/>
            </a:endParaRPr>
          </a:p>
          <a:p>
            <a:br>
              <a:rPr lang="en-US" b="0" i="0" dirty="0">
                <a:solidFill>
                  <a:srgbClr val="000000"/>
                </a:solidFill>
                <a:effectLst/>
                <a:latin typeface="-apple-system"/>
              </a:rPr>
            </a:br>
            <a:r>
              <a:rPr lang="en-US" b="0" i="0" dirty="0">
                <a:solidFill>
                  <a:schemeClr val="accent2"/>
                </a:solidFill>
                <a:effectLst/>
                <a:latin typeface="-apple-system"/>
              </a:rPr>
              <a:t> </a:t>
            </a:r>
            <a:r>
              <a:rPr lang="en-US" b="0" i="0" dirty="0">
                <a:effectLst/>
                <a:latin typeface="-apple-system"/>
              </a:rPr>
              <a:t>Sakurai.</a:t>
            </a:r>
            <a:endParaRPr lang="en-IN" dirty="0"/>
          </a:p>
        </p:txBody>
      </p:sp>
      <p:pic>
        <p:nvPicPr>
          <p:cNvPr id="5" name="Picture 4">
            <a:extLst>
              <a:ext uri="{FF2B5EF4-FFF2-40B4-BE49-F238E27FC236}">
                <a16:creationId xmlns:a16="http://schemas.microsoft.com/office/drawing/2014/main" id="{9E1CD4DC-B911-0A77-25C1-C3AAFABCAD6A}"/>
              </a:ext>
            </a:extLst>
          </p:cNvPr>
          <p:cNvPicPr>
            <a:picLocks noChangeAspect="1"/>
          </p:cNvPicPr>
          <p:nvPr/>
        </p:nvPicPr>
        <p:blipFill>
          <a:blip r:embed="rId2"/>
          <a:stretch>
            <a:fillRect/>
          </a:stretch>
        </p:blipFill>
        <p:spPr>
          <a:xfrm>
            <a:off x="311701" y="1152475"/>
            <a:ext cx="4260300" cy="2355106"/>
          </a:xfrm>
          <a:prstGeom prst="rect">
            <a:avLst/>
          </a:prstGeom>
        </p:spPr>
      </p:pic>
      <p:pic>
        <p:nvPicPr>
          <p:cNvPr id="7" name="Picture 6">
            <a:extLst>
              <a:ext uri="{FF2B5EF4-FFF2-40B4-BE49-F238E27FC236}">
                <a16:creationId xmlns:a16="http://schemas.microsoft.com/office/drawing/2014/main" id="{B3EC2C3E-55B8-6B5A-D960-CBDF72FE04F4}"/>
              </a:ext>
            </a:extLst>
          </p:cNvPr>
          <p:cNvPicPr>
            <a:picLocks noChangeAspect="1"/>
          </p:cNvPicPr>
          <p:nvPr/>
        </p:nvPicPr>
        <p:blipFill>
          <a:blip r:embed="rId3"/>
          <a:stretch>
            <a:fillRect/>
          </a:stretch>
        </p:blipFill>
        <p:spPr>
          <a:xfrm>
            <a:off x="4572000" y="1017725"/>
            <a:ext cx="4572000" cy="2489856"/>
          </a:xfrm>
          <a:prstGeom prst="rect">
            <a:avLst/>
          </a:prstGeom>
        </p:spPr>
      </p:pic>
    </p:spTree>
    <p:extLst>
      <p:ext uri="{BB962C8B-B14F-4D97-AF65-F5344CB8AC3E}">
        <p14:creationId xmlns:p14="http://schemas.microsoft.com/office/powerpoint/2010/main" val="4024971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6D85-0A7F-131C-13B5-7D2E2DB5D7FC}"/>
              </a:ext>
            </a:extLst>
          </p:cNvPr>
          <p:cNvSpPr>
            <a:spLocks noGrp="1"/>
          </p:cNvSpPr>
          <p:nvPr>
            <p:ph type="title"/>
          </p:nvPr>
        </p:nvSpPr>
        <p:spPr/>
        <p:txBody>
          <a:bodyPr/>
          <a:lstStyle/>
          <a:p>
            <a:r>
              <a:rPr lang="en-US" b="1" u="sng" dirty="0">
                <a:solidFill>
                  <a:schemeClr val="bg2">
                    <a:lumMod val="10000"/>
                  </a:schemeClr>
                </a:solidFill>
              </a:rPr>
              <a:t>LABLE ENCODING:</a:t>
            </a:r>
            <a:br>
              <a:rPr lang="en-US" b="1" u="sng" dirty="0">
                <a:solidFill>
                  <a:schemeClr val="bg2">
                    <a:lumMod val="10000"/>
                  </a:schemeClr>
                </a:solidFill>
              </a:rPr>
            </a:br>
            <a:endParaRPr lang="en-IN" b="1" u="sng" dirty="0">
              <a:solidFill>
                <a:schemeClr val="bg2">
                  <a:lumMod val="10000"/>
                </a:schemeClr>
              </a:solidFill>
            </a:endParaRPr>
          </a:p>
        </p:txBody>
      </p:sp>
      <p:sp>
        <p:nvSpPr>
          <p:cNvPr id="3" name="Text Placeholder 2">
            <a:extLst>
              <a:ext uri="{FF2B5EF4-FFF2-40B4-BE49-F238E27FC236}">
                <a16:creationId xmlns:a16="http://schemas.microsoft.com/office/drawing/2014/main" id="{D1D094EA-6D8C-C701-8CC1-FE4B4571D410}"/>
              </a:ext>
            </a:extLst>
          </p:cNvPr>
          <p:cNvSpPr>
            <a:spLocks noGrp="1"/>
          </p:cNvSpPr>
          <p:nvPr>
            <p:ph type="body" idx="1"/>
          </p:nvPr>
        </p:nvSpPr>
        <p:spPr/>
        <p:txBody>
          <a:bodyPr/>
          <a:lstStyle/>
          <a:p>
            <a:pPr marL="355600" indent="-342900">
              <a:lnSpc>
                <a:spcPct val="100000"/>
              </a:lnSpc>
              <a:spcBef>
                <a:spcPts val="425"/>
              </a:spcBef>
              <a:buClr>
                <a:srgbClr val="0070C0"/>
              </a:buClr>
              <a:buFont typeface="Wingdings" panose="05000000000000000000" pitchFamily="2" charset="2"/>
              <a:buChar char="v"/>
              <a:tabLst>
                <a:tab pos="354965" algn="l"/>
                <a:tab pos="355600" algn="l"/>
              </a:tabLst>
            </a:pPr>
            <a:r>
              <a:rPr lang="en-US" sz="1400" b="1" u="sng" spc="-10" dirty="0">
                <a:solidFill>
                  <a:schemeClr val="tx2">
                    <a:lumMod val="50000"/>
                  </a:schemeClr>
                </a:solidFill>
                <a:uFill>
                  <a:solidFill>
                    <a:srgbClr val="0D3A45"/>
                  </a:solidFill>
                </a:uFill>
                <a:latin typeface="Arial"/>
                <a:cs typeface="Arial"/>
              </a:rPr>
              <a:t>Label</a:t>
            </a:r>
            <a:r>
              <a:rPr lang="en-US" sz="1400" b="1" u="sng" spc="5" dirty="0">
                <a:solidFill>
                  <a:schemeClr val="tx2">
                    <a:lumMod val="50000"/>
                  </a:schemeClr>
                </a:solidFill>
                <a:uFill>
                  <a:solidFill>
                    <a:srgbClr val="0D3A45"/>
                  </a:solidFill>
                </a:uFill>
                <a:latin typeface="Arial"/>
                <a:cs typeface="Arial"/>
              </a:rPr>
              <a:t> </a:t>
            </a:r>
            <a:r>
              <a:rPr lang="en-US" sz="1400" b="1" u="sng" spc="-5" dirty="0">
                <a:solidFill>
                  <a:schemeClr val="tx2">
                    <a:lumMod val="50000"/>
                  </a:schemeClr>
                </a:solidFill>
                <a:uFill>
                  <a:solidFill>
                    <a:srgbClr val="0D3A45"/>
                  </a:solidFill>
                </a:uFill>
                <a:latin typeface="Arial"/>
                <a:cs typeface="Arial"/>
              </a:rPr>
              <a:t>Encoding</a:t>
            </a:r>
            <a:endParaRPr lang="en-US" sz="1400" b="1" u="sng" dirty="0">
              <a:solidFill>
                <a:schemeClr val="tx2">
                  <a:lumMod val="50000"/>
                </a:schemeClr>
              </a:solidFill>
            </a:endParaRPr>
          </a:p>
          <a:p>
            <a:pPr marL="355600" indent="-342900">
              <a:lnSpc>
                <a:spcPct val="100000"/>
              </a:lnSpc>
              <a:spcBef>
                <a:spcPts val="425"/>
              </a:spcBef>
              <a:buClr>
                <a:srgbClr val="0070C0"/>
              </a:buClr>
              <a:buFont typeface="Wingdings" panose="05000000000000000000" pitchFamily="2" charset="2"/>
              <a:buChar char="v"/>
              <a:tabLst>
                <a:tab pos="354965" algn="l"/>
                <a:tab pos="355600" algn="l"/>
              </a:tabLst>
            </a:pPr>
            <a:r>
              <a:rPr lang="en-US" sz="1400" b="1" u="sng" spc="-5" dirty="0" err="1">
                <a:solidFill>
                  <a:schemeClr val="tx2">
                    <a:lumMod val="50000"/>
                  </a:schemeClr>
                </a:solidFill>
                <a:uFill>
                  <a:solidFill>
                    <a:srgbClr val="0D3A45"/>
                  </a:solidFill>
                </a:uFill>
                <a:latin typeface="Arial"/>
                <a:cs typeface="Arial"/>
              </a:rPr>
              <a:t>Lemmatisation</a:t>
            </a:r>
            <a:r>
              <a:rPr lang="en-US" sz="1400" u="sng" spc="-5" dirty="0">
                <a:solidFill>
                  <a:srgbClr val="0D3A45"/>
                </a:solidFill>
                <a:uFill>
                  <a:solidFill>
                    <a:srgbClr val="0D3A45"/>
                  </a:solidFill>
                </a:uFill>
                <a:latin typeface="Arial"/>
                <a:cs typeface="Arial"/>
              </a:rPr>
              <a:t>-</a:t>
            </a:r>
            <a:r>
              <a:rPr lang="en-US" sz="1400" u="sng" spc="-5" dirty="0">
                <a:solidFill>
                  <a:srgbClr val="0D3A45"/>
                </a:solidFill>
                <a:latin typeface="Arial"/>
                <a:cs typeface="Arial"/>
              </a:rPr>
              <a:t> </a:t>
            </a:r>
            <a:r>
              <a:rPr lang="en-US" sz="1400" spc="-5" dirty="0">
                <a:solidFill>
                  <a:srgbClr val="0D3A45"/>
                </a:solidFill>
                <a:latin typeface="Arial"/>
                <a:cs typeface="Arial"/>
              </a:rPr>
              <a:t>Lemmatization, </a:t>
            </a:r>
            <a:r>
              <a:rPr lang="en-US" sz="1400" dirty="0">
                <a:solidFill>
                  <a:srgbClr val="0D3A45"/>
                </a:solidFill>
                <a:latin typeface="Arial"/>
                <a:cs typeface="Arial"/>
              </a:rPr>
              <a:t>unlike </a:t>
            </a:r>
            <a:r>
              <a:rPr lang="en-US" sz="1400" spc="-5" dirty="0">
                <a:solidFill>
                  <a:srgbClr val="0D3A45"/>
                </a:solidFill>
                <a:latin typeface="Arial"/>
                <a:cs typeface="Arial"/>
              </a:rPr>
              <a:t>Stemming, </a:t>
            </a:r>
            <a:r>
              <a:rPr lang="en-US" sz="1400" dirty="0">
                <a:solidFill>
                  <a:srgbClr val="0D3A45"/>
                </a:solidFill>
                <a:latin typeface="Arial"/>
                <a:cs typeface="Arial"/>
              </a:rPr>
              <a:t>reduces the inflected </a:t>
            </a:r>
            <a:r>
              <a:rPr lang="en-US" sz="1400" spc="-5" dirty="0">
                <a:solidFill>
                  <a:srgbClr val="0D3A45"/>
                </a:solidFill>
                <a:latin typeface="Arial"/>
                <a:cs typeface="Arial"/>
              </a:rPr>
              <a:t>words </a:t>
            </a:r>
            <a:r>
              <a:rPr lang="en-US" sz="1400" dirty="0">
                <a:solidFill>
                  <a:srgbClr val="0D3A45"/>
                </a:solidFill>
                <a:latin typeface="Arial"/>
                <a:cs typeface="Arial"/>
              </a:rPr>
              <a:t>properly</a:t>
            </a:r>
            <a:r>
              <a:rPr lang="en-US" sz="1400" spc="-105" dirty="0">
                <a:solidFill>
                  <a:srgbClr val="0D3A45"/>
                </a:solidFill>
                <a:latin typeface="Arial"/>
                <a:cs typeface="Arial"/>
              </a:rPr>
              <a:t> </a:t>
            </a:r>
            <a:r>
              <a:rPr lang="en-US" sz="1400" dirty="0">
                <a:solidFill>
                  <a:srgbClr val="0D3A45"/>
                </a:solidFill>
                <a:latin typeface="Arial"/>
                <a:cs typeface="Arial"/>
              </a:rPr>
              <a:t>ensuring that the</a:t>
            </a:r>
            <a:r>
              <a:rPr lang="en-US" sz="1400" spc="-35" dirty="0">
                <a:solidFill>
                  <a:srgbClr val="0D3A45"/>
                </a:solidFill>
                <a:latin typeface="Arial"/>
                <a:cs typeface="Arial"/>
              </a:rPr>
              <a:t> </a:t>
            </a:r>
            <a:r>
              <a:rPr lang="en-US" sz="1400" dirty="0">
                <a:solidFill>
                  <a:srgbClr val="0D3A45"/>
                </a:solidFill>
                <a:latin typeface="Arial"/>
                <a:cs typeface="Arial"/>
              </a:rPr>
              <a:t>root</a:t>
            </a:r>
            <a:r>
              <a:rPr lang="en-US" sz="1400" spc="-20" dirty="0">
                <a:solidFill>
                  <a:srgbClr val="0D3A45"/>
                </a:solidFill>
                <a:latin typeface="Arial"/>
                <a:cs typeface="Arial"/>
              </a:rPr>
              <a:t> </a:t>
            </a:r>
            <a:r>
              <a:rPr lang="en-US" sz="1400" spc="-5" dirty="0">
                <a:solidFill>
                  <a:srgbClr val="0D3A45"/>
                </a:solidFill>
                <a:latin typeface="Arial"/>
                <a:cs typeface="Arial"/>
              </a:rPr>
              <a:t>word	</a:t>
            </a:r>
            <a:r>
              <a:rPr lang="en-US" sz="1400" dirty="0">
                <a:solidFill>
                  <a:srgbClr val="0D3A45"/>
                </a:solidFill>
                <a:latin typeface="Arial"/>
                <a:cs typeface="Arial"/>
              </a:rPr>
              <a:t>belongs to the language. In </a:t>
            </a:r>
            <a:r>
              <a:rPr lang="en-US" sz="1400" spc="-5" dirty="0">
                <a:solidFill>
                  <a:srgbClr val="0D3A45"/>
                </a:solidFill>
                <a:latin typeface="Arial"/>
                <a:cs typeface="Arial"/>
              </a:rPr>
              <a:t>Lemmatization </a:t>
            </a:r>
            <a:r>
              <a:rPr lang="en-US" sz="1400" dirty="0">
                <a:solidFill>
                  <a:srgbClr val="0D3A45"/>
                </a:solidFill>
                <a:latin typeface="Arial"/>
                <a:cs typeface="Arial"/>
              </a:rPr>
              <a:t>root </a:t>
            </a:r>
            <a:r>
              <a:rPr lang="en-US" sz="1400" spc="-5" dirty="0">
                <a:solidFill>
                  <a:srgbClr val="0D3A45"/>
                </a:solidFill>
                <a:latin typeface="Arial"/>
                <a:cs typeface="Arial"/>
              </a:rPr>
              <a:t>word </a:t>
            </a:r>
            <a:r>
              <a:rPr lang="en-US" sz="1400" dirty="0">
                <a:solidFill>
                  <a:srgbClr val="0D3A45"/>
                </a:solidFill>
                <a:latin typeface="Arial"/>
                <a:cs typeface="Arial"/>
              </a:rPr>
              <a:t>is called </a:t>
            </a:r>
            <a:r>
              <a:rPr lang="en-US" sz="1400" spc="-5" dirty="0">
                <a:solidFill>
                  <a:srgbClr val="0D3A45"/>
                </a:solidFill>
                <a:latin typeface="Arial"/>
                <a:cs typeface="Arial"/>
              </a:rPr>
              <a:t>Lemma. </a:t>
            </a:r>
            <a:r>
              <a:rPr lang="en-US" sz="1400" dirty="0">
                <a:solidFill>
                  <a:srgbClr val="0D3A45"/>
                </a:solidFill>
                <a:latin typeface="Arial"/>
                <a:cs typeface="Arial"/>
              </a:rPr>
              <a:t>... </a:t>
            </a:r>
            <a:r>
              <a:rPr lang="en-US" sz="1400" spc="-5" dirty="0">
                <a:solidFill>
                  <a:srgbClr val="0D3A45"/>
                </a:solidFill>
                <a:latin typeface="Arial"/>
                <a:cs typeface="Arial"/>
              </a:rPr>
              <a:t>For  example, </a:t>
            </a:r>
            <a:r>
              <a:rPr lang="en-US" sz="1400" dirty="0">
                <a:solidFill>
                  <a:srgbClr val="0D3A45"/>
                </a:solidFill>
                <a:latin typeface="Arial"/>
                <a:cs typeface="Arial"/>
              </a:rPr>
              <a:t>runs, running, ran are all forms of the </a:t>
            </a:r>
            <a:r>
              <a:rPr lang="en-US" sz="1400" spc="-5" dirty="0">
                <a:solidFill>
                  <a:srgbClr val="0D3A45"/>
                </a:solidFill>
                <a:latin typeface="Arial"/>
                <a:cs typeface="Arial"/>
              </a:rPr>
              <a:t>word </a:t>
            </a:r>
            <a:r>
              <a:rPr lang="en-US" sz="1400" dirty="0">
                <a:solidFill>
                  <a:srgbClr val="0D3A45"/>
                </a:solidFill>
                <a:latin typeface="Arial"/>
                <a:cs typeface="Arial"/>
              </a:rPr>
              <a:t>run, therefore run is the </a:t>
            </a:r>
            <a:r>
              <a:rPr lang="en-US" sz="1400" spc="-5" dirty="0">
                <a:solidFill>
                  <a:srgbClr val="0D3A45"/>
                </a:solidFill>
                <a:latin typeface="Arial"/>
                <a:cs typeface="Arial"/>
              </a:rPr>
              <a:t>lemma </a:t>
            </a:r>
            <a:r>
              <a:rPr lang="en-US" sz="1400" dirty="0">
                <a:solidFill>
                  <a:srgbClr val="0D3A45"/>
                </a:solidFill>
                <a:latin typeface="Arial"/>
                <a:cs typeface="Arial"/>
              </a:rPr>
              <a:t>of all these  </a:t>
            </a:r>
            <a:r>
              <a:rPr lang="en-US" sz="1400" spc="-5" dirty="0">
                <a:solidFill>
                  <a:srgbClr val="0D3A45"/>
                </a:solidFill>
                <a:latin typeface="Arial"/>
                <a:cs typeface="Arial"/>
              </a:rPr>
              <a:t>words.</a:t>
            </a:r>
            <a:endParaRPr lang="en-US" sz="1400" dirty="0"/>
          </a:p>
          <a:p>
            <a:pPr marL="355600" indent="-342900">
              <a:lnSpc>
                <a:spcPct val="100000"/>
              </a:lnSpc>
              <a:spcBef>
                <a:spcPts val="425"/>
              </a:spcBef>
              <a:buClr>
                <a:srgbClr val="0070C0"/>
              </a:buClr>
              <a:buFont typeface="Wingdings" panose="05000000000000000000" pitchFamily="2" charset="2"/>
              <a:buChar char="v"/>
              <a:tabLst>
                <a:tab pos="354965" algn="l"/>
                <a:tab pos="355600" algn="l"/>
              </a:tabLst>
            </a:pPr>
            <a:r>
              <a:rPr lang="en-US" sz="1400" b="1" u="sng" spc="-5" dirty="0">
                <a:solidFill>
                  <a:schemeClr val="tx2">
                    <a:lumMod val="50000"/>
                  </a:schemeClr>
                </a:solidFill>
                <a:uFill>
                  <a:solidFill>
                    <a:srgbClr val="0D3A45"/>
                  </a:solidFill>
                </a:uFill>
                <a:latin typeface="Arial"/>
                <a:cs typeface="Arial"/>
              </a:rPr>
              <a:t>Removing Stop </a:t>
            </a:r>
            <a:r>
              <a:rPr lang="en-US" sz="1400" b="1" u="sng" spc="-15" dirty="0">
                <a:solidFill>
                  <a:schemeClr val="tx2">
                    <a:lumMod val="50000"/>
                  </a:schemeClr>
                </a:solidFill>
                <a:uFill>
                  <a:solidFill>
                    <a:srgbClr val="0D3A45"/>
                  </a:solidFill>
                </a:uFill>
                <a:latin typeface="Arial"/>
                <a:cs typeface="Arial"/>
              </a:rPr>
              <a:t>words</a:t>
            </a:r>
            <a:r>
              <a:rPr lang="en-US" sz="1400" b="1" u="sng" spc="-15" dirty="0">
                <a:solidFill>
                  <a:schemeClr val="tx2">
                    <a:lumMod val="50000"/>
                  </a:schemeClr>
                </a:solidFill>
                <a:latin typeface="Arial"/>
                <a:cs typeface="Arial"/>
              </a:rPr>
              <a:t> </a:t>
            </a:r>
            <a:r>
              <a:rPr lang="en-US" sz="1400" dirty="0">
                <a:solidFill>
                  <a:srgbClr val="0D3A45"/>
                </a:solidFill>
                <a:latin typeface="Arial"/>
                <a:cs typeface="Arial"/>
              </a:rPr>
              <a:t>- </a:t>
            </a:r>
            <a:r>
              <a:rPr lang="en-US" sz="1400" spc="-5" dirty="0">
                <a:solidFill>
                  <a:srgbClr val="0D3A45"/>
                </a:solidFill>
                <a:latin typeface="Arial"/>
                <a:cs typeface="Arial"/>
              </a:rPr>
              <a:t>To remove </a:t>
            </a:r>
            <a:r>
              <a:rPr lang="en-US" sz="1400" dirty="0">
                <a:solidFill>
                  <a:srgbClr val="0D3A45"/>
                </a:solidFill>
                <a:latin typeface="Arial"/>
                <a:cs typeface="Arial"/>
              </a:rPr>
              <a:t>stop </a:t>
            </a:r>
            <a:r>
              <a:rPr lang="en-US" sz="1400" spc="-5" dirty="0">
                <a:solidFill>
                  <a:srgbClr val="0D3A45"/>
                </a:solidFill>
                <a:latin typeface="Arial"/>
                <a:cs typeface="Arial"/>
              </a:rPr>
              <a:t>words </a:t>
            </a:r>
            <a:r>
              <a:rPr lang="en-US" sz="1400" dirty="0">
                <a:solidFill>
                  <a:srgbClr val="0D3A45"/>
                </a:solidFill>
                <a:latin typeface="Arial"/>
                <a:cs typeface="Arial"/>
              </a:rPr>
              <a:t>from a sentence, </a:t>
            </a:r>
            <a:r>
              <a:rPr lang="en-US" sz="1400" spc="-5" dirty="0">
                <a:solidFill>
                  <a:srgbClr val="0D3A45"/>
                </a:solidFill>
                <a:latin typeface="Arial"/>
                <a:cs typeface="Arial"/>
              </a:rPr>
              <a:t>you </a:t>
            </a:r>
            <a:r>
              <a:rPr lang="en-US" sz="1400" dirty="0">
                <a:solidFill>
                  <a:srgbClr val="0D3A45"/>
                </a:solidFill>
                <a:latin typeface="Arial"/>
                <a:cs typeface="Arial"/>
              </a:rPr>
              <a:t>can </a:t>
            </a:r>
            <a:r>
              <a:rPr lang="en-US" sz="1400" spc="-5" dirty="0">
                <a:solidFill>
                  <a:srgbClr val="0D3A45"/>
                </a:solidFill>
                <a:latin typeface="Arial"/>
                <a:cs typeface="Arial"/>
              </a:rPr>
              <a:t>divide your text </a:t>
            </a:r>
            <a:r>
              <a:rPr lang="en-US" sz="1400" dirty="0">
                <a:solidFill>
                  <a:srgbClr val="0D3A45"/>
                </a:solidFill>
                <a:latin typeface="Arial"/>
                <a:cs typeface="Arial"/>
              </a:rPr>
              <a:t>into  </a:t>
            </a:r>
            <a:r>
              <a:rPr lang="en-US" sz="1400" spc="-5" dirty="0">
                <a:solidFill>
                  <a:srgbClr val="0D3A45"/>
                </a:solidFill>
                <a:latin typeface="Arial"/>
                <a:cs typeface="Arial"/>
              </a:rPr>
              <a:t>words </a:t>
            </a:r>
            <a:r>
              <a:rPr lang="en-US" sz="1400" dirty="0">
                <a:solidFill>
                  <a:srgbClr val="0D3A45"/>
                </a:solidFill>
                <a:latin typeface="Arial"/>
                <a:cs typeface="Arial"/>
              </a:rPr>
              <a:t>and then </a:t>
            </a:r>
            <a:r>
              <a:rPr lang="en-US" sz="1400" spc="-5" dirty="0">
                <a:solidFill>
                  <a:srgbClr val="0D3A45"/>
                </a:solidFill>
                <a:latin typeface="Arial"/>
                <a:cs typeface="Arial"/>
              </a:rPr>
              <a:t>remove </a:t>
            </a:r>
            <a:r>
              <a:rPr lang="en-US" sz="1400" dirty="0">
                <a:solidFill>
                  <a:srgbClr val="0D3A45"/>
                </a:solidFill>
                <a:latin typeface="Arial"/>
                <a:cs typeface="Arial"/>
              </a:rPr>
              <a:t>the </a:t>
            </a:r>
            <a:r>
              <a:rPr lang="en-US" sz="1400" spc="-5" dirty="0">
                <a:solidFill>
                  <a:srgbClr val="0D3A45"/>
                </a:solidFill>
                <a:latin typeface="Arial"/>
                <a:cs typeface="Arial"/>
              </a:rPr>
              <a:t>word </a:t>
            </a:r>
            <a:r>
              <a:rPr lang="en-US" sz="1400" dirty="0">
                <a:solidFill>
                  <a:srgbClr val="0D3A45"/>
                </a:solidFill>
                <a:latin typeface="Arial"/>
                <a:cs typeface="Arial"/>
              </a:rPr>
              <a:t>if it </a:t>
            </a:r>
            <a:r>
              <a:rPr lang="en-US" sz="1400" spc="-5" dirty="0">
                <a:solidFill>
                  <a:srgbClr val="0D3A45"/>
                </a:solidFill>
                <a:latin typeface="Arial"/>
                <a:cs typeface="Arial"/>
              </a:rPr>
              <a:t>exits </a:t>
            </a:r>
            <a:r>
              <a:rPr lang="en-US" sz="1400" dirty="0">
                <a:solidFill>
                  <a:srgbClr val="0D3A45"/>
                </a:solidFill>
                <a:latin typeface="Arial"/>
                <a:cs typeface="Arial"/>
              </a:rPr>
              <a:t>in the list of stop </a:t>
            </a:r>
            <a:r>
              <a:rPr lang="en-US" sz="1400" spc="-5" dirty="0">
                <a:solidFill>
                  <a:srgbClr val="0D3A45"/>
                </a:solidFill>
                <a:latin typeface="Arial"/>
                <a:cs typeface="Arial"/>
              </a:rPr>
              <a:t>words provided </a:t>
            </a:r>
            <a:r>
              <a:rPr lang="en-US" sz="1400" dirty="0">
                <a:solidFill>
                  <a:srgbClr val="0D3A45"/>
                </a:solidFill>
                <a:latin typeface="Arial"/>
                <a:cs typeface="Arial"/>
              </a:rPr>
              <a:t>by</a:t>
            </a:r>
            <a:r>
              <a:rPr lang="en-US" sz="1400" spc="-175" dirty="0">
                <a:solidFill>
                  <a:srgbClr val="0D3A45"/>
                </a:solidFill>
                <a:latin typeface="Arial"/>
                <a:cs typeface="Arial"/>
              </a:rPr>
              <a:t> </a:t>
            </a:r>
            <a:r>
              <a:rPr lang="en-US" sz="1400" spc="-5" dirty="0">
                <a:solidFill>
                  <a:srgbClr val="0D3A45"/>
                </a:solidFill>
                <a:latin typeface="Arial"/>
                <a:cs typeface="Arial"/>
              </a:rPr>
              <a:t>NLTK.</a:t>
            </a:r>
            <a:endParaRPr lang="en-US" sz="1400" dirty="0"/>
          </a:p>
          <a:p>
            <a:pPr marL="355600" indent="-342900">
              <a:lnSpc>
                <a:spcPct val="100000"/>
              </a:lnSpc>
              <a:spcBef>
                <a:spcPts val="425"/>
              </a:spcBef>
              <a:buClr>
                <a:srgbClr val="0070C0"/>
              </a:buClr>
              <a:buFont typeface="Wingdings" panose="05000000000000000000" pitchFamily="2" charset="2"/>
              <a:buChar char="v"/>
              <a:tabLst>
                <a:tab pos="354965" algn="l"/>
                <a:tab pos="355600" algn="l"/>
              </a:tabLst>
            </a:pPr>
            <a:r>
              <a:rPr lang="en-US" sz="1400" b="1" u="sng" spc="5" dirty="0" err="1">
                <a:solidFill>
                  <a:schemeClr val="tx2">
                    <a:lumMod val="50000"/>
                  </a:schemeClr>
                </a:solidFill>
                <a:uFill>
                  <a:solidFill>
                    <a:srgbClr val="0D3A45"/>
                  </a:solidFill>
                </a:uFill>
                <a:latin typeface="Arial"/>
                <a:cs typeface="Arial"/>
              </a:rPr>
              <a:t>Tf</a:t>
            </a:r>
            <a:r>
              <a:rPr lang="en-US" sz="1400" b="1" u="sng" spc="5" dirty="0">
                <a:solidFill>
                  <a:schemeClr val="tx2">
                    <a:lumMod val="50000"/>
                  </a:schemeClr>
                </a:solidFill>
                <a:uFill>
                  <a:solidFill>
                    <a:srgbClr val="0D3A45"/>
                  </a:solidFill>
                </a:uFill>
                <a:latin typeface="Arial"/>
                <a:cs typeface="Arial"/>
              </a:rPr>
              <a:t> </a:t>
            </a:r>
            <a:r>
              <a:rPr lang="en-US" sz="1400" b="1" u="sng" dirty="0">
                <a:solidFill>
                  <a:schemeClr val="tx2">
                    <a:lumMod val="50000"/>
                  </a:schemeClr>
                </a:solidFill>
                <a:uFill>
                  <a:solidFill>
                    <a:srgbClr val="0D3A45"/>
                  </a:solidFill>
                </a:uFill>
                <a:latin typeface="Arial"/>
                <a:cs typeface="Arial"/>
              </a:rPr>
              <a:t>- </a:t>
            </a:r>
            <a:r>
              <a:rPr lang="en-US" sz="1400" b="1" u="sng" spc="-5" dirty="0" err="1">
                <a:solidFill>
                  <a:schemeClr val="tx2">
                    <a:lumMod val="50000"/>
                  </a:schemeClr>
                </a:solidFill>
                <a:uFill>
                  <a:solidFill>
                    <a:srgbClr val="0D3A45"/>
                  </a:solidFill>
                </a:uFill>
                <a:latin typeface="Arial"/>
                <a:cs typeface="Arial"/>
              </a:rPr>
              <a:t>idf</a:t>
            </a:r>
            <a:r>
              <a:rPr lang="en-US" sz="1400" b="1" u="sng" spc="-5" dirty="0">
                <a:solidFill>
                  <a:schemeClr val="tx2">
                    <a:lumMod val="50000"/>
                  </a:schemeClr>
                </a:solidFill>
                <a:uFill>
                  <a:solidFill>
                    <a:srgbClr val="0D3A45"/>
                  </a:solidFill>
                </a:uFill>
                <a:latin typeface="Arial"/>
                <a:cs typeface="Arial"/>
              </a:rPr>
              <a:t> Vectorization</a:t>
            </a:r>
            <a:r>
              <a:rPr lang="en-US" sz="1400" u="sng" spc="-5" dirty="0">
                <a:solidFill>
                  <a:schemeClr val="tx2">
                    <a:lumMod val="50000"/>
                  </a:schemeClr>
                </a:solidFill>
                <a:uFill>
                  <a:solidFill>
                    <a:srgbClr val="0D3A45"/>
                  </a:solidFill>
                </a:uFill>
                <a:latin typeface="Arial"/>
                <a:cs typeface="Arial"/>
              </a:rPr>
              <a:t> </a:t>
            </a:r>
            <a:r>
              <a:rPr lang="en-US" sz="1400" u="heavy" dirty="0">
                <a:solidFill>
                  <a:srgbClr val="0D3A45"/>
                </a:solidFill>
                <a:uFill>
                  <a:solidFill>
                    <a:srgbClr val="0D3A45"/>
                  </a:solidFill>
                </a:uFill>
                <a:latin typeface="Arial"/>
                <a:cs typeface="Arial"/>
              </a:rPr>
              <a:t>-</a:t>
            </a:r>
            <a:r>
              <a:rPr lang="en-US" sz="1400" dirty="0">
                <a:solidFill>
                  <a:srgbClr val="0D3A45"/>
                </a:solidFill>
                <a:latin typeface="Arial"/>
                <a:cs typeface="Arial"/>
              </a:rPr>
              <a:t> </a:t>
            </a:r>
            <a:r>
              <a:rPr lang="en-US" sz="1400" spc="-5" dirty="0">
                <a:solidFill>
                  <a:srgbClr val="0D3A45"/>
                </a:solidFill>
                <a:latin typeface="Arial"/>
                <a:cs typeface="Arial"/>
              </a:rPr>
              <a:t>TF-IDF stands for “Term </a:t>
            </a:r>
            <a:r>
              <a:rPr lang="en-US" sz="1400" dirty="0">
                <a:solidFill>
                  <a:srgbClr val="0D3A45"/>
                </a:solidFill>
                <a:latin typeface="Arial"/>
                <a:cs typeface="Arial"/>
              </a:rPr>
              <a:t>Frequency — </a:t>
            </a:r>
            <a:r>
              <a:rPr lang="en-US" sz="1400" spc="-5" dirty="0">
                <a:solidFill>
                  <a:srgbClr val="0D3A45"/>
                </a:solidFill>
                <a:latin typeface="Arial"/>
                <a:cs typeface="Arial"/>
              </a:rPr>
              <a:t>Inverse Document</a:t>
            </a:r>
            <a:r>
              <a:rPr lang="en-US" sz="1400" spc="-100" dirty="0">
                <a:solidFill>
                  <a:srgbClr val="0D3A45"/>
                </a:solidFill>
                <a:latin typeface="Arial"/>
                <a:cs typeface="Arial"/>
              </a:rPr>
              <a:t> </a:t>
            </a:r>
            <a:r>
              <a:rPr lang="en-US" sz="1400" spc="-5" dirty="0">
                <a:solidFill>
                  <a:srgbClr val="0D3A45"/>
                </a:solidFill>
                <a:latin typeface="Arial"/>
                <a:cs typeface="Arial"/>
              </a:rPr>
              <a:t>Frequency”.</a:t>
            </a:r>
            <a:endParaRPr lang="en-US" sz="1400" dirty="0">
              <a:latin typeface="Arial"/>
              <a:cs typeface="Arial"/>
            </a:endParaRPr>
          </a:p>
          <a:p>
            <a:pPr marL="354965" marR="245745">
              <a:lnSpc>
                <a:spcPct val="115100"/>
              </a:lnSpc>
              <a:spcBef>
                <a:spcPts val="60"/>
              </a:spcBef>
            </a:pPr>
            <a:r>
              <a:rPr lang="en-US" sz="1400" dirty="0">
                <a:solidFill>
                  <a:srgbClr val="0D3A45"/>
                </a:solidFill>
                <a:latin typeface="Arial"/>
                <a:cs typeface="Arial"/>
              </a:rPr>
              <a:t>This is a technique to quantify a </a:t>
            </a:r>
            <a:r>
              <a:rPr lang="en-US" sz="1400" spc="-5" dirty="0">
                <a:solidFill>
                  <a:srgbClr val="0D3A45"/>
                </a:solidFill>
                <a:latin typeface="Arial"/>
                <a:cs typeface="Arial"/>
              </a:rPr>
              <a:t>word </a:t>
            </a:r>
            <a:r>
              <a:rPr lang="en-US" sz="1400" dirty="0">
                <a:solidFill>
                  <a:srgbClr val="0D3A45"/>
                </a:solidFill>
                <a:latin typeface="Arial"/>
                <a:cs typeface="Arial"/>
              </a:rPr>
              <a:t>in documents,</a:t>
            </a:r>
            <a:r>
              <a:rPr lang="en-US" sz="1400" spc="-290" dirty="0">
                <a:solidFill>
                  <a:srgbClr val="0D3A45"/>
                </a:solidFill>
                <a:latin typeface="Arial"/>
                <a:cs typeface="Arial"/>
              </a:rPr>
              <a:t> </a:t>
            </a:r>
            <a:r>
              <a:rPr lang="en-US" sz="1400" spc="-10" dirty="0">
                <a:solidFill>
                  <a:srgbClr val="0D3A45"/>
                </a:solidFill>
                <a:latin typeface="Arial"/>
                <a:cs typeface="Arial"/>
              </a:rPr>
              <a:t>we </a:t>
            </a:r>
            <a:r>
              <a:rPr lang="en-US" sz="1400" dirty="0">
                <a:solidFill>
                  <a:srgbClr val="0D3A45"/>
                </a:solidFill>
                <a:latin typeface="Arial"/>
                <a:cs typeface="Arial"/>
              </a:rPr>
              <a:t>generally compute a </a:t>
            </a:r>
            <a:r>
              <a:rPr lang="en-US" sz="1400" spc="-5" dirty="0">
                <a:solidFill>
                  <a:srgbClr val="0D3A45"/>
                </a:solidFill>
                <a:latin typeface="Arial"/>
                <a:cs typeface="Arial"/>
              </a:rPr>
              <a:t>weight </a:t>
            </a:r>
            <a:r>
              <a:rPr lang="en-US" sz="1400" dirty="0">
                <a:solidFill>
                  <a:srgbClr val="0D3A45"/>
                </a:solidFill>
                <a:latin typeface="Arial"/>
                <a:cs typeface="Arial"/>
              </a:rPr>
              <a:t>to each </a:t>
            </a:r>
            <a:r>
              <a:rPr lang="en-US" sz="1400" spc="-5" dirty="0">
                <a:solidFill>
                  <a:srgbClr val="0D3A45"/>
                </a:solidFill>
                <a:latin typeface="Arial"/>
                <a:cs typeface="Arial"/>
              </a:rPr>
              <a:t>word  which </a:t>
            </a:r>
            <a:r>
              <a:rPr lang="en-US" sz="1400" dirty="0">
                <a:solidFill>
                  <a:srgbClr val="0D3A45"/>
                </a:solidFill>
                <a:latin typeface="Arial"/>
                <a:cs typeface="Arial"/>
              </a:rPr>
              <a:t>signifies the importance of the </a:t>
            </a:r>
            <a:r>
              <a:rPr lang="en-US" sz="1400" spc="-5" dirty="0">
                <a:solidFill>
                  <a:srgbClr val="0D3A45"/>
                </a:solidFill>
                <a:latin typeface="Arial"/>
                <a:cs typeface="Arial"/>
              </a:rPr>
              <a:t>word </a:t>
            </a:r>
            <a:r>
              <a:rPr lang="en-US" sz="1400" dirty="0">
                <a:solidFill>
                  <a:srgbClr val="0D3A45"/>
                </a:solidFill>
                <a:latin typeface="Arial"/>
                <a:cs typeface="Arial"/>
              </a:rPr>
              <a:t>in the document and corpus. </a:t>
            </a:r>
            <a:r>
              <a:rPr lang="en-US" sz="1400" spc="-5" dirty="0">
                <a:solidFill>
                  <a:srgbClr val="0D3A45"/>
                </a:solidFill>
                <a:latin typeface="Arial"/>
                <a:cs typeface="Arial"/>
              </a:rPr>
              <a:t>This </a:t>
            </a:r>
            <a:r>
              <a:rPr lang="en-US" sz="1400" dirty="0">
                <a:solidFill>
                  <a:srgbClr val="0D3A45"/>
                </a:solidFill>
                <a:latin typeface="Arial"/>
                <a:cs typeface="Arial"/>
              </a:rPr>
              <a:t>method is a </a:t>
            </a:r>
            <a:r>
              <a:rPr lang="en-US" sz="1400" spc="-5" dirty="0">
                <a:solidFill>
                  <a:srgbClr val="0D3A45"/>
                </a:solidFill>
                <a:latin typeface="Arial"/>
                <a:cs typeface="Arial"/>
              </a:rPr>
              <a:t>widely  </a:t>
            </a:r>
            <a:r>
              <a:rPr lang="en-US" sz="1400" dirty="0">
                <a:solidFill>
                  <a:srgbClr val="0D3A45"/>
                </a:solidFill>
                <a:latin typeface="Arial"/>
                <a:cs typeface="Arial"/>
              </a:rPr>
              <a:t>used technique in </a:t>
            </a:r>
            <a:r>
              <a:rPr lang="en-US" sz="1400" spc="-5" dirty="0">
                <a:solidFill>
                  <a:srgbClr val="0D3A45"/>
                </a:solidFill>
                <a:latin typeface="Arial"/>
                <a:cs typeface="Arial"/>
              </a:rPr>
              <a:t>Information Retrieval </a:t>
            </a:r>
            <a:r>
              <a:rPr lang="en-US" sz="1400" dirty="0">
                <a:solidFill>
                  <a:srgbClr val="0D3A45"/>
                </a:solidFill>
                <a:latin typeface="Arial"/>
                <a:cs typeface="Arial"/>
              </a:rPr>
              <a:t>and </a:t>
            </a:r>
            <a:r>
              <a:rPr lang="en-US" sz="1400" spc="-10" dirty="0">
                <a:solidFill>
                  <a:srgbClr val="0D3A45"/>
                </a:solidFill>
                <a:latin typeface="Arial"/>
                <a:cs typeface="Arial"/>
              </a:rPr>
              <a:t>Text</a:t>
            </a:r>
            <a:r>
              <a:rPr lang="en-US" sz="1400" spc="-155" dirty="0">
                <a:solidFill>
                  <a:srgbClr val="0D3A45"/>
                </a:solidFill>
                <a:latin typeface="Arial"/>
                <a:cs typeface="Arial"/>
              </a:rPr>
              <a:t> </a:t>
            </a:r>
            <a:r>
              <a:rPr lang="en-US" sz="1400" dirty="0">
                <a:solidFill>
                  <a:srgbClr val="0D3A45"/>
                </a:solidFill>
                <a:latin typeface="Arial"/>
                <a:cs typeface="Arial"/>
              </a:rPr>
              <a:t>Mining.</a:t>
            </a:r>
            <a:endParaRPr lang="en-US" sz="1400" dirty="0"/>
          </a:p>
          <a:p>
            <a:pPr marL="354965" marR="245745">
              <a:lnSpc>
                <a:spcPct val="115100"/>
              </a:lnSpc>
              <a:spcBef>
                <a:spcPts val="60"/>
              </a:spcBef>
              <a:buClr>
                <a:srgbClr val="0070C0"/>
              </a:buClr>
              <a:buFont typeface="Wingdings" panose="05000000000000000000" pitchFamily="2" charset="2"/>
              <a:buChar char="v"/>
            </a:pPr>
            <a:r>
              <a:rPr lang="en-US" sz="1400" b="1" u="sng" spc="-5" dirty="0">
                <a:solidFill>
                  <a:schemeClr val="tx2">
                    <a:lumMod val="50000"/>
                  </a:schemeClr>
                </a:solidFill>
                <a:uFill>
                  <a:solidFill>
                    <a:srgbClr val="0D3A45"/>
                  </a:solidFill>
                </a:uFill>
                <a:latin typeface="Arial"/>
                <a:cs typeface="Arial"/>
              </a:rPr>
              <a:t>Min-max Scaling </a:t>
            </a:r>
            <a:r>
              <a:rPr lang="en-US" sz="1400" u="heavy" dirty="0">
                <a:solidFill>
                  <a:srgbClr val="0D3A45"/>
                </a:solidFill>
                <a:uFill>
                  <a:solidFill>
                    <a:srgbClr val="0D3A45"/>
                  </a:solidFill>
                </a:uFill>
                <a:latin typeface="Arial"/>
                <a:cs typeface="Arial"/>
              </a:rPr>
              <a:t>-</a:t>
            </a:r>
            <a:r>
              <a:rPr lang="en-US" sz="1400" dirty="0">
                <a:solidFill>
                  <a:srgbClr val="0D3A45"/>
                </a:solidFill>
                <a:latin typeface="Arial"/>
                <a:cs typeface="Arial"/>
              </a:rPr>
              <a:t> </a:t>
            </a:r>
            <a:r>
              <a:rPr lang="en-US" sz="1400" spc="-5" dirty="0">
                <a:solidFill>
                  <a:srgbClr val="0D3A45"/>
                </a:solidFill>
                <a:latin typeface="Arial"/>
                <a:cs typeface="Arial"/>
              </a:rPr>
              <a:t>For </a:t>
            </a:r>
            <a:r>
              <a:rPr lang="en-US" sz="1400" dirty="0">
                <a:solidFill>
                  <a:srgbClr val="0D3A45"/>
                </a:solidFill>
                <a:latin typeface="Arial"/>
                <a:cs typeface="Arial"/>
              </a:rPr>
              <a:t>each </a:t>
            </a:r>
            <a:r>
              <a:rPr lang="en-US" sz="1400" spc="-5" dirty="0">
                <a:solidFill>
                  <a:srgbClr val="0D3A45"/>
                </a:solidFill>
                <a:latin typeface="Arial"/>
                <a:cs typeface="Arial"/>
              </a:rPr>
              <a:t>value </a:t>
            </a:r>
            <a:r>
              <a:rPr lang="en-US" sz="1400" dirty="0">
                <a:solidFill>
                  <a:srgbClr val="0D3A45"/>
                </a:solidFill>
                <a:latin typeface="Arial"/>
                <a:cs typeface="Arial"/>
              </a:rPr>
              <a:t>in a </a:t>
            </a:r>
            <a:r>
              <a:rPr lang="en-US" sz="1400" spc="-5" dirty="0">
                <a:solidFill>
                  <a:srgbClr val="0D3A45"/>
                </a:solidFill>
                <a:latin typeface="Arial"/>
                <a:cs typeface="Arial"/>
              </a:rPr>
              <a:t>feature, </a:t>
            </a:r>
            <a:r>
              <a:rPr lang="en-US" sz="1400" spc="-5" dirty="0" err="1">
                <a:solidFill>
                  <a:srgbClr val="0D3A45"/>
                </a:solidFill>
                <a:latin typeface="Arial"/>
                <a:cs typeface="Arial"/>
              </a:rPr>
              <a:t>MinMaxScaler</a:t>
            </a:r>
            <a:r>
              <a:rPr lang="en-US" sz="1400" spc="-5" dirty="0">
                <a:solidFill>
                  <a:srgbClr val="0D3A45"/>
                </a:solidFill>
                <a:latin typeface="Arial"/>
                <a:cs typeface="Arial"/>
              </a:rPr>
              <a:t> </a:t>
            </a:r>
            <a:r>
              <a:rPr lang="en-US" sz="1400" dirty="0">
                <a:solidFill>
                  <a:srgbClr val="0D3A45"/>
                </a:solidFill>
                <a:latin typeface="Arial"/>
                <a:cs typeface="Arial"/>
              </a:rPr>
              <a:t>subtracts the </a:t>
            </a:r>
            <a:r>
              <a:rPr lang="en-US" sz="1400" spc="-5" dirty="0">
                <a:solidFill>
                  <a:srgbClr val="0D3A45"/>
                </a:solidFill>
                <a:latin typeface="Arial"/>
                <a:cs typeface="Arial"/>
              </a:rPr>
              <a:t>minimum value</a:t>
            </a:r>
            <a:r>
              <a:rPr lang="en-US" sz="1400" spc="-85" dirty="0">
                <a:solidFill>
                  <a:srgbClr val="0D3A45"/>
                </a:solidFill>
                <a:latin typeface="Arial"/>
                <a:cs typeface="Arial"/>
              </a:rPr>
              <a:t> </a:t>
            </a:r>
            <a:r>
              <a:rPr lang="en-US" sz="1400" dirty="0">
                <a:solidFill>
                  <a:srgbClr val="0D3A45"/>
                </a:solidFill>
                <a:latin typeface="Arial"/>
                <a:cs typeface="Arial"/>
              </a:rPr>
              <a:t>in</a:t>
            </a:r>
            <a:endParaRPr lang="en-US" sz="1400" dirty="0">
              <a:latin typeface="Arial"/>
              <a:cs typeface="Arial"/>
            </a:endParaRPr>
          </a:p>
          <a:p>
            <a:pPr marL="354965">
              <a:lnSpc>
                <a:spcPct val="100000"/>
              </a:lnSpc>
              <a:spcBef>
                <a:spcPts val="320"/>
              </a:spcBef>
            </a:pPr>
            <a:r>
              <a:rPr lang="en-US" sz="1400" dirty="0">
                <a:solidFill>
                  <a:srgbClr val="0D3A45"/>
                </a:solidFill>
                <a:latin typeface="Arial"/>
                <a:cs typeface="Arial"/>
              </a:rPr>
              <a:t>the</a:t>
            </a:r>
            <a:r>
              <a:rPr lang="en-US" sz="1400" spc="-25" dirty="0">
                <a:solidFill>
                  <a:srgbClr val="0D3A45"/>
                </a:solidFill>
                <a:latin typeface="Arial"/>
                <a:cs typeface="Arial"/>
              </a:rPr>
              <a:t> </a:t>
            </a:r>
            <a:r>
              <a:rPr lang="en-US" sz="1400" dirty="0">
                <a:solidFill>
                  <a:srgbClr val="0D3A45"/>
                </a:solidFill>
                <a:latin typeface="Arial"/>
                <a:cs typeface="Arial"/>
              </a:rPr>
              <a:t>feature</a:t>
            </a:r>
            <a:r>
              <a:rPr lang="en-US" sz="1400" spc="-60" dirty="0">
                <a:solidFill>
                  <a:srgbClr val="0D3A45"/>
                </a:solidFill>
                <a:latin typeface="Arial"/>
                <a:cs typeface="Arial"/>
              </a:rPr>
              <a:t> </a:t>
            </a:r>
            <a:r>
              <a:rPr lang="en-US" sz="1400" dirty="0">
                <a:solidFill>
                  <a:srgbClr val="0D3A45"/>
                </a:solidFill>
                <a:latin typeface="Arial"/>
                <a:cs typeface="Arial"/>
              </a:rPr>
              <a:t>and</a:t>
            </a:r>
            <a:r>
              <a:rPr lang="en-US" sz="1400" spc="-10" dirty="0">
                <a:solidFill>
                  <a:srgbClr val="0D3A45"/>
                </a:solidFill>
                <a:latin typeface="Arial"/>
                <a:cs typeface="Arial"/>
              </a:rPr>
              <a:t> </a:t>
            </a:r>
            <a:r>
              <a:rPr lang="en-US" sz="1400" dirty="0">
                <a:solidFill>
                  <a:srgbClr val="0D3A45"/>
                </a:solidFill>
                <a:latin typeface="Arial"/>
                <a:cs typeface="Arial"/>
              </a:rPr>
              <a:t>then</a:t>
            </a:r>
            <a:r>
              <a:rPr lang="en-US" sz="1400" spc="-35" dirty="0">
                <a:solidFill>
                  <a:srgbClr val="0D3A45"/>
                </a:solidFill>
                <a:latin typeface="Arial"/>
                <a:cs typeface="Arial"/>
              </a:rPr>
              <a:t> </a:t>
            </a:r>
            <a:r>
              <a:rPr lang="en-US" sz="1400" spc="-5" dirty="0">
                <a:solidFill>
                  <a:srgbClr val="0D3A45"/>
                </a:solidFill>
                <a:latin typeface="Arial"/>
                <a:cs typeface="Arial"/>
              </a:rPr>
              <a:t>divides</a:t>
            </a:r>
            <a:r>
              <a:rPr lang="en-US" sz="1400" dirty="0">
                <a:solidFill>
                  <a:srgbClr val="0D3A45"/>
                </a:solidFill>
                <a:latin typeface="Arial"/>
                <a:cs typeface="Arial"/>
              </a:rPr>
              <a:t> by</a:t>
            </a:r>
            <a:r>
              <a:rPr lang="en-US" sz="1400" spc="-15" dirty="0">
                <a:solidFill>
                  <a:srgbClr val="0D3A45"/>
                </a:solidFill>
                <a:latin typeface="Arial"/>
                <a:cs typeface="Arial"/>
              </a:rPr>
              <a:t> </a:t>
            </a:r>
            <a:r>
              <a:rPr lang="en-US" sz="1400" dirty="0">
                <a:solidFill>
                  <a:srgbClr val="0D3A45"/>
                </a:solidFill>
                <a:latin typeface="Arial"/>
                <a:cs typeface="Arial"/>
              </a:rPr>
              <a:t>the</a:t>
            </a:r>
            <a:r>
              <a:rPr lang="en-US" sz="1400" spc="-20" dirty="0">
                <a:solidFill>
                  <a:srgbClr val="0D3A45"/>
                </a:solidFill>
                <a:latin typeface="Arial"/>
                <a:cs typeface="Arial"/>
              </a:rPr>
              <a:t> </a:t>
            </a:r>
            <a:r>
              <a:rPr lang="en-US" sz="1400" dirty="0">
                <a:solidFill>
                  <a:srgbClr val="0D3A45"/>
                </a:solidFill>
                <a:latin typeface="Arial"/>
                <a:cs typeface="Arial"/>
              </a:rPr>
              <a:t>range.</a:t>
            </a:r>
            <a:r>
              <a:rPr lang="en-US" sz="1400" spc="-35" dirty="0">
                <a:solidFill>
                  <a:srgbClr val="0D3A45"/>
                </a:solidFill>
                <a:latin typeface="Arial"/>
                <a:cs typeface="Arial"/>
              </a:rPr>
              <a:t> </a:t>
            </a:r>
            <a:r>
              <a:rPr lang="en-US" sz="1400" dirty="0">
                <a:solidFill>
                  <a:srgbClr val="0D3A45"/>
                </a:solidFill>
                <a:latin typeface="Arial"/>
                <a:cs typeface="Arial"/>
              </a:rPr>
              <a:t>It</a:t>
            </a:r>
            <a:r>
              <a:rPr lang="en-US" sz="1400" spc="-10" dirty="0">
                <a:solidFill>
                  <a:srgbClr val="0D3A45"/>
                </a:solidFill>
                <a:latin typeface="Arial"/>
                <a:cs typeface="Arial"/>
              </a:rPr>
              <a:t> </a:t>
            </a:r>
            <a:r>
              <a:rPr lang="en-US" sz="1400" spc="-5" dirty="0">
                <a:solidFill>
                  <a:srgbClr val="0D3A45"/>
                </a:solidFill>
                <a:latin typeface="Arial"/>
                <a:cs typeface="Arial"/>
              </a:rPr>
              <a:t>preserves</a:t>
            </a:r>
            <a:r>
              <a:rPr lang="en-US" sz="1400" spc="-30" dirty="0">
                <a:solidFill>
                  <a:srgbClr val="0D3A45"/>
                </a:solidFill>
                <a:latin typeface="Arial"/>
                <a:cs typeface="Arial"/>
              </a:rPr>
              <a:t> </a:t>
            </a:r>
            <a:r>
              <a:rPr lang="en-US" sz="1400" dirty="0">
                <a:solidFill>
                  <a:srgbClr val="0D3A45"/>
                </a:solidFill>
                <a:latin typeface="Arial"/>
                <a:cs typeface="Arial"/>
              </a:rPr>
              <a:t>shape</a:t>
            </a:r>
            <a:r>
              <a:rPr lang="en-US" sz="1400" spc="-30" dirty="0">
                <a:solidFill>
                  <a:srgbClr val="0D3A45"/>
                </a:solidFill>
                <a:latin typeface="Arial"/>
                <a:cs typeface="Arial"/>
              </a:rPr>
              <a:t> </a:t>
            </a:r>
            <a:r>
              <a:rPr lang="en-US" sz="1400" dirty="0">
                <a:solidFill>
                  <a:srgbClr val="0D3A45"/>
                </a:solidFill>
                <a:latin typeface="Arial"/>
                <a:cs typeface="Arial"/>
              </a:rPr>
              <a:t>of</a:t>
            </a:r>
            <a:r>
              <a:rPr lang="en-US" sz="1400" spc="-15" dirty="0">
                <a:solidFill>
                  <a:srgbClr val="0D3A45"/>
                </a:solidFill>
                <a:latin typeface="Arial"/>
                <a:cs typeface="Arial"/>
              </a:rPr>
              <a:t> </a:t>
            </a:r>
            <a:r>
              <a:rPr lang="en-US" sz="1400" dirty="0">
                <a:solidFill>
                  <a:srgbClr val="0D3A45"/>
                </a:solidFill>
                <a:latin typeface="Arial"/>
                <a:cs typeface="Arial"/>
              </a:rPr>
              <a:t>original</a:t>
            </a:r>
            <a:r>
              <a:rPr lang="en-US" sz="1400" spc="-30" dirty="0">
                <a:solidFill>
                  <a:srgbClr val="0D3A45"/>
                </a:solidFill>
                <a:latin typeface="Arial"/>
                <a:cs typeface="Arial"/>
              </a:rPr>
              <a:t> </a:t>
            </a:r>
            <a:r>
              <a:rPr lang="en-US" sz="1400" dirty="0">
                <a:solidFill>
                  <a:srgbClr val="0D3A45"/>
                </a:solidFill>
                <a:latin typeface="Arial"/>
                <a:cs typeface="Arial"/>
              </a:rPr>
              <a:t>distribution.</a:t>
            </a:r>
            <a:endParaRPr lang="en-US" sz="1400" dirty="0">
              <a:latin typeface="Arial"/>
              <a:cs typeface="Arial"/>
            </a:endParaRPr>
          </a:p>
          <a:p>
            <a:pPr marL="114300" indent="0">
              <a:buNone/>
            </a:pPr>
            <a:endParaRPr lang="en-IN" sz="1400" dirty="0"/>
          </a:p>
        </p:txBody>
      </p:sp>
    </p:spTree>
    <p:extLst>
      <p:ext uri="{BB962C8B-B14F-4D97-AF65-F5344CB8AC3E}">
        <p14:creationId xmlns:p14="http://schemas.microsoft.com/office/powerpoint/2010/main" val="73897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69B3-8D48-2403-ABDF-6B4F56C0A83D}"/>
              </a:ext>
            </a:extLst>
          </p:cNvPr>
          <p:cNvSpPr>
            <a:spLocks noGrp="1"/>
          </p:cNvSpPr>
          <p:nvPr>
            <p:ph type="title"/>
          </p:nvPr>
        </p:nvSpPr>
        <p:spPr/>
        <p:txBody>
          <a:bodyPr/>
          <a:lstStyle/>
          <a:p>
            <a:r>
              <a:rPr lang="en-US" b="1" u="sng" dirty="0">
                <a:solidFill>
                  <a:schemeClr val="bg2">
                    <a:lumMod val="10000"/>
                  </a:schemeClr>
                </a:solidFill>
              </a:rPr>
              <a:t>TOPIC MODELLING (LDA &amp; LSA)</a:t>
            </a:r>
            <a:endParaRPr lang="en-IN" dirty="0"/>
          </a:p>
        </p:txBody>
      </p:sp>
      <p:sp>
        <p:nvSpPr>
          <p:cNvPr id="3" name="Text Placeholder 2">
            <a:extLst>
              <a:ext uri="{FF2B5EF4-FFF2-40B4-BE49-F238E27FC236}">
                <a16:creationId xmlns:a16="http://schemas.microsoft.com/office/drawing/2014/main" id="{0E1A5C7C-23AD-C0E4-EE43-C9E3D4EFD9B0}"/>
              </a:ext>
            </a:extLst>
          </p:cNvPr>
          <p:cNvSpPr>
            <a:spLocks noGrp="1"/>
          </p:cNvSpPr>
          <p:nvPr>
            <p:ph type="body" idx="1"/>
          </p:nvPr>
        </p:nvSpPr>
        <p:spPr>
          <a:xfrm>
            <a:off x="311700" y="1152474"/>
            <a:ext cx="8520600" cy="3785285"/>
          </a:xfrm>
        </p:spPr>
        <p:txBody>
          <a:bodyPr/>
          <a:lstStyle/>
          <a:p>
            <a:pPr marL="114300" indent="0">
              <a:buNone/>
            </a:pPr>
            <a:r>
              <a:rPr lang="en-US" sz="1400" b="1" dirty="0">
                <a:solidFill>
                  <a:schemeClr val="accent5">
                    <a:lumMod val="50000"/>
                  </a:schemeClr>
                </a:solidFill>
              </a:rPr>
              <a:t>Latent semantic analysis (LSA) is a technique in natural language processing, in particular distributional semantics, of analyzing relationships between a set of documents and the terms they contain by producing a set of concepts related to the documents and terms. LSA assumes that words that are close in meaning will occur in similar pieces of text</a:t>
            </a:r>
            <a:endParaRPr lang="en-IN" sz="1400" b="1" dirty="0">
              <a:solidFill>
                <a:schemeClr val="accent5">
                  <a:lumMod val="50000"/>
                </a:schemeClr>
              </a:solidFill>
            </a:endParaRPr>
          </a:p>
        </p:txBody>
      </p:sp>
      <p:pic>
        <p:nvPicPr>
          <p:cNvPr id="4" name="Picture 3">
            <a:extLst>
              <a:ext uri="{FF2B5EF4-FFF2-40B4-BE49-F238E27FC236}">
                <a16:creationId xmlns:a16="http://schemas.microsoft.com/office/drawing/2014/main" id="{4AF8D01E-75A0-F8CF-848A-20C0AB0547F0}"/>
              </a:ext>
            </a:extLst>
          </p:cNvPr>
          <p:cNvPicPr>
            <a:picLocks noChangeAspect="1"/>
          </p:cNvPicPr>
          <p:nvPr/>
        </p:nvPicPr>
        <p:blipFill>
          <a:blip r:embed="rId2"/>
          <a:stretch>
            <a:fillRect/>
          </a:stretch>
        </p:blipFill>
        <p:spPr>
          <a:xfrm>
            <a:off x="397044" y="2274138"/>
            <a:ext cx="8520600" cy="2566085"/>
          </a:xfrm>
          <a:prstGeom prst="rect">
            <a:avLst/>
          </a:prstGeom>
        </p:spPr>
      </p:pic>
    </p:spTree>
    <p:extLst>
      <p:ext uri="{BB962C8B-B14F-4D97-AF65-F5344CB8AC3E}">
        <p14:creationId xmlns:p14="http://schemas.microsoft.com/office/powerpoint/2010/main" val="100188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05FF-1EA8-FC71-6458-809E023C6CFE}"/>
              </a:ext>
            </a:extLst>
          </p:cNvPr>
          <p:cNvSpPr>
            <a:spLocks noGrp="1"/>
          </p:cNvSpPr>
          <p:nvPr>
            <p:ph type="title"/>
          </p:nvPr>
        </p:nvSpPr>
        <p:spPr>
          <a:xfrm>
            <a:off x="311700" y="445025"/>
            <a:ext cx="8520600" cy="398769"/>
          </a:xfrm>
        </p:spPr>
        <p:txBody>
          <a:bodyPr/>
          <a:lstStyle/>
          <a:p>
            <a:r>
              <a:rPr lang="en-US" sz="1800" b="1" u="sng" dirty="0">
                <a:solidFill>
                  <a:schemeClr val="bg2">
                    <a:lumMod val="10000"/>
                  </a:schemeClr>
                </a:solidFill>
              </a:rPr>
              <a:t>ML MODEL IMPLEMENTATION </a:t>
            </a:r>
            <a:endParaRPr lang="en-IN" sz="1800" dirty="0"/>
          </a:p>
        </p:txBody>
      </p:sp>
      <p:sp>
        <p:nvSpPr>
          <p:cNvPr id="8" name="Text Placeholder 7">
            <a:extLst>
              <a:ext uri="{FF2B5EF4-FFF2-40B4-BE49-F238E27FC236}">
                <a16:creationId xmlns:a16="http://schemas.microsoft.com/office/drawing/2014/main" id="{3F0C67BD-209F-5B21-8D8E-DF233E53927C}"/>
              </a:ext>
            </a:extLst>
          </p:cNvPr>
          <p:cNvSpPr>
            <a:spLocks noGrp="1"/>
          </p:cNvSpPr>
          <p:nvPr>
            <p:ph type="body" idx="1"/>
          </p:nvPr>
        </p:nvSpPr>
        <p:spPr>
          <a:xfrm>
            <a:off x="4314824" y="3493294"/>
            <a:ext cx="4517475" cy="1521618"/>
          </a:xfrm>
        </p:spPr>
        <p:txBody>
          <a:bodyPr/>
          <a:lstStyle/>
          <a:p>
            <a:pPr>
              <a:buBlip>
                <a:blip r:embed="rId2">
                  <a:extLst>
                    <a:ext uri="{96DAC541-7B7A-43D3-8B79-37D633B846F1}">
                      <asvg:svgBlip xmlns:asvg="http://schemas.microsoft.com/office/drawing/2016/SVG/main" r:embed="rId3"/>
                    </a:ext>
                  </a:extLst>
                </a:blip>
              </a:buBlip>
            </a:pPr>
            <a:r>
              <a:rPr lang="en-US" sz="1000" b="0" dirty="0">
                <a:solidFill>
                  <a:srgbClr val="000000"/>
                </a:solidFill>
                <a:effectLst/>
                <a:latin typeface="Courier New" panose="02070309020205020404" pitchFamily="49" charset="0"/>
              </a:rPr>
              <a:t>For </a:t>
            </a:r>
            <a:r>
              <a:rPr lang="en-US" sz="1000" b="0" dirty="0" err="1">
                <a:solidFill>
                  <a:srgbClr val="000000"/>
                </a:solidFill>
                <a:effectLst/>
                <a:latin typeface="Courier New" panose="02070309020205020404" pitchFamily="49" charset="0"/>
              </a:rPr>
              <a:t>n_clusters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2</a:t>
            </a:r>
            <a:r>
              <a:rPr lang="en-US" sz="1000" b="0" dirty="0">
                <a:solidFill>
                  <a:srgbClr val="000000"/>
                </a:solidFill>
                <a:effectLst/>
                <a:latin typeface="Courier New" panose="02070309020205020404" pitchFamily="49" charset="0"/>
              </a:rPr>
              <a:t> The average </a:t>
            </a:r>
            <a:r>
              <a:rPr lang="en-US" sz="1000" b="0" dirty="0" err="1">
                <a:solidFill>
                  <a:srgbClr val="000000"/>
                </a:solidFill>
                <a:effectLst/>
                <a:latin typeface="Courier New" panose="02070309020205020404" pitchFamily="49" charset="0"/>
              </a:rPr>
              <a:t>silhouette_score</a:t>
            </a:r>
            <a:r>
              <a:rPr lang="en-US" sz="1000" b="0" dirty="0">
                <a:solidFill>
                  <a:srgbClr val="000000"/>
                </a:solidFill>
                <a:effectLst/>
                <a:latin typeface="Courier New" panose="02070309020205020404" pitchFamily="49" charset="0"/>
              </a:rPr>
              <a:t> </a:t>
            </a:r>
            <a:r>
              <a:rPr lang="en-US" sz="1000" b="0" dirty="0">
                <a:solidFill>
                  <a:srgbClr val="0000FF"/>
                </a:solidFill>
                <a:effectLst/>
                <a:latin typeface="Courier New" panose="02070309020205020404" pitchFamily="49" charset="0"/>
              </a:rPr>
              <a:t>is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0.2666501490102767</a:t>
            </a:r>
            <a:endParaRPr lang="en-US" sz="1000" dirty="0">
              <a:solidFill>
                <a:srgbClr val="000000"/>
              </a:solidFill>
              <a:latin typeface="Courier New" panose="02070309020205020404" pitchFamily="49" charset="0"/>
            </a:endParaRPr>
          </a:p>
          <a:p>
            <a:pPr>
              <a:buBlip>
                <a:blip r:embed="rId2">
                  <a:extLst>
                    <a:ext uri="{96DAC541-7B7A-43D3-8B79-37D633B846F1}">
                      <asvg:svgBlip xmlns:asvg="http://schemas.microsoft.com/office/drawing/2016/SVG/main" r:embed="rId3"/>
                    </a:ext>
                  </a:extLst>
                </a:blip>
              </a:buBlip>
            </a:pPr>
            <a:r>
              <a:rPr lang="en-US" sz="1000" b="0" dirty="0">
                <a:solidFill>
                  <a:srgbClr val="000000"/>
                </a:solidFill>
                <a:effectLst/>
                <a:latin typeface="Courier New" panose="02070309020205020404" pitchFamily="49" charset="0"/>
              </a:rPr>
              <a:t>For </a:t>
            </a:r>
            <a:r>
              <a:rPr lang="en-US" sz="1000" b="0" dirty="0" err="1">
                <a:solidFill>
                  <a:srgbClr val="000000"/>
                </a:solidFill>
                <a:effectLst/>
                <a:latin typeface="Courier New" panose="02070309020205020404" pitchFamily="49" charset="0"/>
              </a:rPr>
              <a:t>n_clusters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4</a:t>
            </a:r>
            <a:r>
              <a:rPr lang="en-US" sz="1000" b="0" dirty="0">
                <a:solidFill>
                  <a:srgbClr val="000000"/>
                </a:solidFill>
                <a:effectLst/>
                <a:latin typeface="Courier New" panose="02070309020205020404" pitchFamily="49" charset="0"/>
              </a:rPr>
              <a:t> The average </a:t>
            </a:r>
            <a:r>
              <a:rPr lang="en-US" sz="1000" b="0" dirty="0" err="1">
                <a:solidFill>
                  <a:srgbClr val="000000"/>
                </a:solidFill>
                <a:effectLst/>
                <a:latin typeface="Courier New" panose="02070309020205020404" pitchFamily="49" charset="0"/>
              </a:rPr>
              <a:t>silhouette_score</a:t>
            </a:r>
            <a:r>
              <a:rPr lang="en-US" sz="1000" b="0" dirty="0">
                <a:solidFill>
                  <a:srgbClr val="000000"/>
                </a:solidFill>
                <a:effectLst/>
                <a:latin typeface="Courier New" panose="02070309020205020404" pitchFamily="49" charset="0"/>
              </a:rPr>
              <a:t> </a:t>
            </a:r>
            <a:r>
              <a:rPr lang="en-US" sz="1000" b="0" dirty="0">
                <a:solidFill>
                  <a:srgbClr val="0000FF"/>
                </a:solidFill>
                <a:effectLst/>
                <a:latin typeface="Courier New" panose="02070309020205020404" pitchFamily="49" charset="0"/>
              </a:rPr>
              <a:t>is</a:t>
            </a:r>
            <a:r>
              <a:rPr lang="en-US" sz="1000" b="0" dirty="0">
                <a:solidFill>
                  <a:srgbClr val="000000"/>
                </a:solidFill>
                <a:effectLst/>
                <a:latin typeface="Courier New" panose="02070309020205020404" pitchFamily="49" charset="0"/>
              </a:rPr>
              <a:t>: </a:t>
            </a:r>
            <a:r>
              <a:rPr lang="en-US" sz="1000" b="0" dirty="0">
                <a:solidFill>
                  <a:srgbClr val="09885A"/>
                </a:solidFill>
                <a:effectLst/>
                <a:latin typeface="Courier New" panose="02070309020205020404" pitchFamily="49" charset="0"/>
              </a:rPr>
              <a:t>0.1800271513466161</a:t>
            </a:r>
          </a:p>
          <a:p>
            <a:pPr>
              <a:buBlip>
                <a:blip r:embed="rId2">
                  <a:extLst>
                    <a:ext uri="{96DAC541-7B7A-43D3-8B79-37D633B846F1}">
                      <asvg:svgBlip xmlns:asvg="http://schemas.microsoft.com/office/drawing/2016/SVG/main" r:embed="rId3"/>
                    </a:ext>
                  </a:extLst>
                </a:blip>
              </a:buBlip>
            </a:pPr>
            <a:r>
              <a:rPr lang="en-US" sz="1000" b="0" dirty="0">
                <a:solidFill>
                  <a:srgbClr val="000000"/>
                </a:solidFill>
                <a:effectLst/>
                <a:latin typeface="Courier New" panose="02070309020205020404" pitchFamily="49" charset="0"/>
              </a:rPr>
              <a:t>For </a:t>
            </a:r>
            <a:r>
              <a:rPr lang="en-US" sz="1000" b="0" dirty="0" err="1">
                <a:solidFill>
                  <a:srgbClr val="000000"/>
                </a:solidFill>
                <a:effectLst/>
                <a:latin typeface="Courier New" panose="02070309020205020404" pitchFamily="49" charset="0"/>
              </a:rPr>
              <a:t>n_clusters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5</a:t>
            </a:r>
            <a:r>
              <a:rPr lang="en-US" sz="1000" b="0" dirty="0">
                <a:solidFill>
                  <a:srgbClr val="000000"/>
                </a:solidFill>
                <a:effectLst/>
                <a:latin typeface="Courier New" panose="02070309020205020404" pitchFamily="49" charset="0"/>
              </a:rPr>
              <a:t> The average </a:t>
            </a:r>
            <a:r>
              <a:rPr lang="en-US" sz="1000" b="0" dirty="0" err="1">
                <a:solidFill>
                  <a:srgbClr val="000000"/>
                </a:solidFill>
                <a:effectLst/>
                <a:latin typeface="Courier New" panose="02070309020205020404" pitchFamily="49" charset="0"/>
              </a:rPr>
              <a:t>silhouette_score</a:t>
            </a:r>
            <a:r>
              <a:rPr lang="en-US" sz="1000" b="0" dirty="0">
                <a:solidFill>
                  <a:srgbClr val="000000"/>
                </a:solidFill>
                <a:effectLst/>
                <a:latin typeface="Courier New" panose="02070309020205020404" pitchFamily="49" charset="0"/>
              </a:rPr>
              <a:t> </a:t>
            </a:r>
            <a:r>
              <a:rPr lang="en-US" sz="1000" b="0" dirty="0">
                <a:solidFill>
                  <a:srgbClr val="0000FF"/>
                </a:solidFill>
                <a:effectLst/>
                <a:latin typeface="Courier New" panose="02070309020205020404" pitchFamily="49" charset="0"/>
              </a:rPr>
              <a:t>is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0.19419177406687443</a:t>
            </a:r>
            <a:endParaRPr lang="en-US" sz="1000" dirty="0">
              <a:solidFill>
                <a:srgbClr val="000000"/>
              </a:solidFill>
              <a:latin typeface="Courier New" panose="02070309020205020404" pitchFamily="49" charset="0"/>
            </a:endParaRPr>
          </a:p>
          <a:p>
            <a:pPr>
              <a:buBlip>
                <a:blip r:embed="rId2">
                  <a:extLst>
                    <a:ext uri="{96DAC541-7B7A-43D3-8B79-37D633B846F1}">
                      <asvg:svgBlip xmlns:asvg="http://schemas.microsoft.com/office/drawing/2016/SVG/main" r:embed="rId3"/>
                    </a:ext>
                  </a:extLst>
                </a:blip>
              </a:buBlip>
            </a:pPr>
            <a:r>
              <a:rPr lang="en-US" sz="1000" b="0" dirty="0">
                <a:solidFill>
                  <a:srgbClr val="000000"/>
                </a:solidFill>
                <a:effectLst/>
                <a:latin typeface="Courier New" panose="02070309020205020404" pitchFamily="49" charset="0"/>
              </a:rPr>
              <a:t>For </a:t>
            </a:r>
            <a:r>
              <a:rPr lang="en-US" sz="1000" b="0" dirty="0" err="1">
                <a:solidFill>
                  <a:srgbClr val="000000"/>
                </a:solidFill>
                <a:effectLst/>
                <a:latin typeface="Courier New" panose="02070309020205020404" pitchFamily="49" charset="0"/>
              </a:rPr>
              <a:t>n_clusters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6</a:t>
            </a:r>
            <a:r>
              <a:rPr lang="en-US" sz="1000" b="0" dirty="0">
                <a:solidFill>
                  <a:srgbClr val="000000"/>
                </a:solidFill>
                <a:effectLst/>
                <a:latin typeface="Courier New" panose="02070309020205020404" pitchFamily="49" charset="0"/>
              </a:rPr>
              <a:t> The average </a:t>
            </a:r>
            <a:r>
              <a:rPr lang="en-US" sz="1000" b="0" dirty="0" err="1">
                <a:solidFill>
                  <a:srgbClr val="000000"/>
                </a:solidFill>
                <a:effectLst/>
                <a:latin typeface="Courier New" panose="02070309020205020404" pitchFamily="49" charset="0"/>
              </a:rPr>
              <a:t>silhouette_score</a:t>
            </a:r>
            <a:r>
              <a:rPr lang="en-US" sz="1000" b="0" dirty="0">
                <a:solidFill>
                  <a:srgbClr val="000000"/>
                </a:solidFill>
                <a:effectLst/>
                <a:latin typeface="Courier New" panose="02070309020205020404" pitchFamily="49" charset="0"/>
              </a:rPr>
              <a:t> </a:t>
            </a:r>
            <a:r>
              <a:rPr lang="en-US" sz="1000" b="0" dirty="0">
                <a:solidFill>
                  <a:srgbClr val="0000FF"/>
                </a:solidFill>
                <a:effectLst/>
                <a:latin typeface="Courier New" panose="02070309020205020404" pitchFamily="49" charset="0"/>
              </a:rPr>
              <a:t>is</a:t>
            </a:r>
            <a:r>
              <a:rPr lang="en-US" sz="1000" b="0" dirty="0">
                <a:solidFill>
                  <a:srgbClr val="000000"/>
                </a:solidFill>
                <a:effectLst/>
                <a:latin typeface="Courier New" panose="02070309020205020404" pitchFamily="49" charset="0"/>
              </a:rPr>
              <a:t> : </a:t>
            </a:r>
            <a:r>
              <a:rPr lang="en-US" sz="1000" b="0" dirty="0">
                <a:solidFill>
                  <a:srgbClr val="09885A"/>
                </a:solidFill>
                <a:effectLst/>
                <a:latin typeface="Courier New" panose="02070309020205020404" pitchFamily="49" charset="0"/>
              </a:rPr>
              <a:t>0.16466299191465364</a:t>
            </a:r>
            <a:endParaRPr lang="en-US" sz="1000" b="0" dirty="0">
              <a:solidFill>
                <a:srgbClr val="000000"/>
              </a:solidFill>
              <a:effectLst/>
              <a:latin typeface="Courier New" panose="02070309020205020404" pitchFamily="49" charset="0"/>
            </a:endParaRPr>
          </a:p>
          <a:p>
            <a:pPr marL="114300" indent="0">
              <a:buNone/>
            </a:pPr>
            <a:endParaRPr lang="en-IN" dirty="0">
              <a:solidFill>
                <a:schemeClr val="accent5">
                  <a:lumMod val="50000"/>
                </a:schemeClr>
              </a:solidFill>
            </a:endParaRPr>
          </a:p>
        </p:txBody>
      </p:sp>
      <p:sp>
        <p:nvSpPr>
          <p:cNvPr id="7" name="TextBox 6">
            <a:extLst>
              <a:ext uri="{FF2B5EF4-FFF2-40B4-BE49-F238E27FC236}">
                <a16:creationId xmlns:a16="http://schemas.microsoft.com/office/drawing/2014/main" id="{04F3EB3D-CAA4-2ACF-86F2-581DA9282CA3}"/>
              </a:ext>
            </a:extLst>
          </p:cNvPr>
          <p:cNvSpPr txBox="1"/>
          <p:nvPr/>
        </p:nvSpPr>
        <p:spPr>
          <a:xfrm>
            <a:off x="220399" y="840564"/>
            <a:ext cx="3370284" cy="307777"/>
          </a:xfrm>
          <a:prstGeom prst="rect">
            <a:avLst/>
          </a:prstGeom>
          <a:noFill/>
        </p:spPr>
        <p:txBody>
          <a:bodyPr wrap="square">
            <a:spAutoFit/>
          </a:bodyPr>
          <a:lstStyle/>
          <a:p>
            <a:pPr marL="139700" indent="0">
              <a:buNone/>
            </a:pPr>
            <a:r>
              <a:rPr lang="en-IN" b="1" spc="-5" dirty="0">
                <a:solidFill>
                  <a:schemeClr val="tx2">
                    <a:lumMod val="50000"/>
                  </a:schemeClr>
                </a:solidFill>
                <a:latin typeface="Arial" panose="020B0604020202020204" pitchFamily="34" charset="0"/>
                <a:cs typeface="Arial" panose="020B0604020202020204" pitchFamily="34" charset="0"/>
              </a:rPr>
              <a:t>1.    Agglomerative</a:t>
            </a:r>
            <a:r>
              <a:rPr lang="en-IN" b="1" spc="-55" dirty="0">
                <a:solidFill>
                  <a:schemeClr val="tx2">
                    <a:lumMod val="50000"/>
                  </a:schemeClr>
                </a:solidFill>
                <a:latin typeface="Arial" panose="020B0604020202020204" pitchFamily="34" charset="0"/>
                <a:cs typeface="Arial" panose="020B0604020202020204" pitchFamily="34" charset="0"/>
              </a:rPr>
              <a:t> </a:t>
            </a:r>
            <a:r>
              <a:rPr lang="en-IN" b="1" spc="-10" dirty="0">
                <a:solidFill>
                  <a:schemeClr val="tx2">
                    <a:lumMod val="50000"/>
                  </a:schemeClr>
                </a:solidFill>
                <a:latin typeface="Arial" panose="020B0604020202020204" pitchFamily="34" charset="0"/>
                <a:cs typeface="Arial" panose="020B0604020202020204" pitchFamily="34" charset="0"/>
              </a:rPr>
              <a:t>Propagation</a:t>
            </a:r>
            <a:endParaRPr lang="en-IN" dirty="0">
              <a:solidFill>
                <a:schemeClr val="tx2">
                  <a:lumMod val="50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0D122D3-FF82-D2A5-1967-3A51B8009BBE}"/>
              </a:ext>
            </a:extLst>
          </p:cNvPr>
          <p:cNvPicPr>
            <a:picLocks noChangeAspect="1"/>
          </p:cNvPicPr>
          <p:nvPr/>
        </p:nvPicPr>
        <p:blipFill>
          <a:blip r:embed="rId4"/>
          <a:stretch>
            <a:fillRect/>
          </a:stretch>
        </p:blipFill>
        <p:spPr>
          <a:xfrm>
            <a:off x="311700" y="1304074"/>
            <a:ext cx="2974425" cy="2015289"/>
          </a:xfrm>
          <a:prstGeom prst="rect">
            <a:avLst/>
          </a:prstGeom>
        </p:spPr>
      </p:pic>
      <p:pic>
        <p:nvPicPr>
          <p:cNvPr id="12" name="Picture 11">
            <a:extLst>
              <a:ext uri="{FF2B5EF4-FFF2-40B4-BE49-F238E27FC236}">
                <a16:creationId xmlns:a16="http://schemas.microsoft.com/office/drawing/2014/main" id="{493F41C7-0195-F78B-400A-80D8F1CA5577}"/>
              </a:ext>
            </a:extLst>
          </p:cNvPr>
          <p:cNvPicPr>
            <a:picLocks noChangeAspect="1"/>
          </p:cNvPicPr>
          <p:nvPr/>
        </p:nvPicPr>
        <p:blipFill>
          <a:blip r:embed="rId5"/>
          <a:stretch>
            <a:fillRect/>
          </a:stretch>
        </p:blipFill>
        <p:spPr>
          <a:xfrm>
            <a:off x="3286126" y="1325500"/>
            <a:ext cx="2743200" cy="1993863"/>
          </a:xfrm>
          <a:prstGeom prst="rect">
            <a:avLst/>
          </a:prstGeom>
        </p:spPr>
      </p:pic>
      <p:pic>
        <p:nvPicPr>
          <p:cNvPr id="14" name="Picture 13">
            <a:extLst>
              <a:ext uri="{FF2B5EF4-FFF2-40B4-BE49-F238E27FC236}">
                <a16:creationId xmlns:a16="http://schemas.microsoft.com/office/drawing/2014/main" id="{3A24C684-8592-D77D-0589-749DD1D9CBD0}"/>
              </a:ext>
            </a:extLst>
          </p:cNvPr>
          <p:cNvPicPr>
            <a:picLocks noChangeAspect="1"/>
          </p:cNvPicPr>
          <p:nvPr/>
        </p:nvPicPr>
        <p:blipFill>
          <a:blip r:embed="rId6"/>
          <a:stretch>
            <a:fillRect/>
          </a:stretch>
        </p:blipFill>
        <p:spPr>
          <a:xfrm>
            <a:off x="6180399" y="1304074"/>
            <a:ext cx="2743201" cy="1993863"/>
          </a:xfrm>
          <a:prstGeom prst="rect">
            <a:avLst/>
          </a:prstGeom>
        </p:spPr>
      </p:pic>
      <p:pic>
        <p:nvPicPr>
          <p:cNvPr id="16" name="Picture 15">
            <a:extLst>
              <a:ext uri="{FF2B5EF4-FFF2-40B4-BE49-F238E27FC236}">
                <a16:creationId xmlns:a16="http://schemas.microsoft.com/office/drawing/2014/main" id="{B9A7E351-3BDD-6760-6035-F853F155781E}"/>
              </a:ext>
            </a:extLst>
          </p:cNvPr>
          <p:cNvPicPr>
            <a:picLocks noChangeAspect="1"/>
          </p:cNvPicPr>
          <p:nvPr/>
        </p:nvPicPr>
        <p:blipFill>
          <a:blip r:embed="rId7"/>
          <a:stretch>
            <a:fillRect/>
          </a:stretch>
        </p:blipFill>
        <p:spPr>
          <a:xfrm>
            <a:off x="220399" y="3340790"/>
            <a:ext cx="3958695" cy="1802710"/>
          </a:xfrm>
          <a:prstGeom prst="rect">
            <a:avLst/>
          </a:prstGeom>
        </p:spPr>
      </p:pic>
    </p:spTree>
    <p:extLst>
      <p:ext uri="{BB962C8B-B14F-4D97-AF65-F5344CB8AC3E}">
        <p14:creationId xmlns:p14="http://schemas.microsoft.com/office/powerpoint/2010/main" val="49667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B039-2164-C55F-DF9A-71C79A2EE768}"/>
              </a:ext>
            </a:extLst>
          </p:cNvPr>
          <p:cNvSpPr>
            <a:spLocks noGrp="1"/>
          </p:cNvSpPr>
          <p:nvPr>
            <p:ph type="title"/>
          </p:nvPr>
        </p:nvSpPr>
        <p:spPr>
          <a:xfrm>
            <a:off x="311700" y="445025"/>
            <a:ext cx="8520600" cy="457183"/>
          </a:xfrm>
        </p:spPr>
        <p:txBody>
          <a:bodyPr/>
          <a:lstStyle/>
          <a:p>
            <a:r>
              <a:rPr lang="en-US" sz="2400" b="1" dirty="0"/>
              <a:t>K-MEAN</a:t>
            </a:r>
            <a:endParaRPr lang="en-IN" sz="2400" b="1" dirty="0"/>
          </a:p>
        </p:txBody>
      </p:sp>
      <p:sp>
        <p:nvSpPr>
          <p:cNvPr id="3" name="Text Placeholder 2">
            <a:extLst>
              <a:ext uri="{FF2B5EF4-FFF2-40B4-BE49-F238E27FC236}">
                <a16:creationId xmlns:a16="http://schemas.microsoft.com/office/drawing/2014/main" id="{69D12F20-667D-821D-4F8E-9D73CFD52F0E}"/>
              </a:ext>
            </a:extLst>
          </p:cNvPr>
          <p:cNvSpPr>
            <a:spLocks noGrp="1"/>
          </p:cNvSpPr>
          <p:nvPr>
            <p:ph type="body" idx="1"/>
          </p:nvPr>
        </p:nvSpPr>
        <p:spPr>
          <a:xfrm>
            <a:off x="311700" y="902209"/>
            <a:ext cx="8520600" cy="1669541"/>
          </a:xfrm>
        </p:spPr>
        <p:txBody>
          <a:bodyPr/>
          <a:lstStyle/>
          <a:p>
            <a:pPr marL="0" marR="5080" indent="0" algn="just">
              <a:lnSpc>
                <a:spcPct val="150000"/>
              </a:lnSpc>
              <a:spcBef>
                <a:spcPts val="105"/>
              </a:spcBef>
              <a:buNone/>
            </a:pPr>
            <a:r>
              <a:rPr lang="en-US" sz="1100" spc="5" dirty="0">
                <a:solidFill>
                  <a:srgbClr val="0D3A45"/>
                </a:solidFill>
                <a:latin typeface="Arial"/>
                <a:cs typeface="Arial"/>
              </a:rPr>
              <a:t>To </a:t>
            </a:r>
            <a:r>
              <a:rPr lang="en-US" sz="1100" spc="-5" dirty="0">
                <a:solidFill>
                  <a:srgbClr val="0D3A45"/>
                </a:solidFill>
                <a:latin typeface="Arial"/>
                <a:cs typeface="Arial"/>
              </a:rPr>
              <a:t>process </a:t>
            </a:r>
            <a:r>
              <a:rPr lang="en-US" sz="1100" dirty="0">
                <a:solidFill>
                  <a:srgbClr val="0D3A45"/>
                </a:solidFill>
                <a:latin typeface="Arial"/>
                <a:cs typeface="Arial"/>
              </a:rPr>
              <a:t>the </a:t>
            </a:r>
            <a:r>
              <a:rPr lang="en-US" sz="1100" spc="-5" dirty="0">
                <a:solidFill>
                  <a:srgbClr val="0D3A45"/>
                </a:solidFill>
                <a:latin typeface="Arial"/>
                <a:cs typeface="Arial"/>
              </a:rPr>
              <a:t>learning data, the K-means algorithm </a:t>
            </a:r>
            <a:r>
              <a:rPr lang="en-US" sz="1100" dirty="0">
                <a:solidFill>
                  <a:srgbClr val="0D3A45"/>
                </a:solidFill>
                <a:latin typeface="Arial"/>
                <a:cs typeface="Arial"/>
              </a:rPr>
              <a:t>in </a:t>
            </a:r>
            <a:r>
              <a:rPr lang="en-US" sz="1100" spc="-5" dirty="0">
                <a:solidFill>
                  <a:srgbClr val="0D3A45"/>
                </a:solidFill>
                <a:latin typeface="Arial"/>
                <a:cs typeface="Arial"/>
              </a:rPr>
              <a:t>data mining </a:t>
            </a:r>
            <a:r>
              <a:rPr lang="en-US" sz="1100" dirty="0">
                <a:solidFill>
                  <a:srgbClr val="0D3A45"/>
                </a:solidFill>
                <a:latin typeface="Arial"/>
                <a:cs typeface="Arial"/>
              </a:rPr>
              <a:t>starts </a:t>
            </a:r>
            <a:r>
              <a:rPr lang="en-US" sz="1100" spc="-15" dirty="0">
                <a:solidFill>
                  <a:srgbClr val="0D3A45"/>
                </a:solidFill>
                <a:latin typeface="Arial"/>
                <a:cs typeface="Arial"/>
              </a:rPr>
              <a:t>with </a:t>
            </a:r>
            <a:r>
              <a:rPr lang="en-US" sz="1100" dirty="0">
                <a:solidFill>
                  <a:srgbClr val="0D3A45"/>
                </a:solidFill>
                <a:latin typeface="Arial"/>
                <a:cs typeface="Arial"/>
              </a:rPr>
              <a:t>a  first </a:t>
            </a:r>
            <a:r>
              <a:rPr lang="en-US" sz="1100" spc="-5" dirty="0">
                <a:solidFill>
                  <a:srgbClr val="0D3A45"/>
                </a:solidFill>
                <a:latin typeface="Arial"/>
                <a:cs typeface="Arial"/>
              </a:rPr>
              <a:t>group </a:t>
            </a:r>
            <a:r>
              <a:rPr lang="en-US" sz="1100" dirty="0">
                <a:solidFill>
                  <a:srgbClr val="0D3A45"/>
                </a:solidFill>
                <a:latin typeface="Arial"/>
                <a:cs typeface="Arial"/>
              </a:rPr>
              <a:t>of </a:t>
            </a:r>
            <a:r>
              <a:rPr lang="en-US" sz="1100" spc="-5" dirty="0">
                <a:solidFill>
                  <a:srgbClr val="0D3A45"/>
                </a:solidFill>
                <a:latin typeface="Arial"/>
                <a:cs typeface="Arial"/>
              </a:rPr>
              <a:t>randomly selected centroids, </a:t>
            </a:r>
            <a:r>
              <a:rPr lang="en-US" sz="1100" spc="-15" dirty="0">
                <a:solidFill>
                  <a:srgbClr val="0D3A45"/>
                </a:solidFill>
                <a:latin typeface="Arial"/>
                <a:cs typeface="Arial"/>
              </a:rPr>
              <a:t>which </a:t>
            </a:r>
            <a:r>
              <a:rPr lang="en-US" sz="1100" spc="-5" dirty="0">
                <a:solidFill>
                  <a:srgbClr val="0D3A45"/>
                </a:solidFill>
                <a:latin typeface="Arial"/>
                <a:cs typeface="Arial"/>
              </a:rPr>
              <a:t>are used as </a:t>
            </a:r>
            <a:r>
              <a:rPr lang="en-US" sz="1100" dirty="0">
                <a:solidFill>
                  <a:srgbClr val="0D3A45"/>
                </a:solidFill>
                <a:latin typeface="Arial"/>
                <a:cs typeface="Arial"/>
              </a:rPr>
              <a:t>the </a:t>
            </a:r>
            <a:r>
              <a:rPr lang="en-US" sz="1100" spc="-5" dirty="0">
                <a:solidFill>
                  <a:srgbClr val="0D3A45"/>
                </a:solidFill>
                <a:latin typeface="Arial"/>
                <a:cs typeface="Arial"/>
              </a:rPr>
              <a:t>beginning  points </a:t>
            </a:r>
            <a:r>
              <a:rPr lang="en-US" sz="1100" dirty="0">
                <a:solidFill>
                  <a:srgbClr val="0D3A45"/>
                </a:solidFill>
                <a:latin typeface="Arial"/>
                <a:cs typeface="Arial"/>
              </a:rPr>
              <a:t>for </a:t>
            </a:r>
            <a:r>
              <a:rPr lang="en-US" sz="1100" spc="-5" dirty="0">
                <a:solidFill>
                  <a:srgbClr val="0D3A45"/>
                </a:solidFill>
                <a:latin typeface="Arial"/>
                <a:cs typeface="Arial"/>
              </a:rPr>
              <a:t>every cluster, and then performs iterative (repetitive) calculations </a:t>
            </a:r>
            <a:r>
              <a:rPr lang="en-US" sz="1100" dirty="0">
                <a:solidFill>
                  <a:srgbClr val="0D3A45"/>
                </a:solidFill>
                <a:latin typeface="Arial"/>
                <a:cs typeface="Arial"/>
              </a:rPr>
              <a:t>to  </a:t>
            </a:r>
            <a:r>
              <a:rPr lang="en-US" sz="1100" spc="-5" dirty="0">
                <a:solidFill>
                  <a:srgbClr val="0D3A45"/>
                </a:solidFill>
                <a:latin typeface="Arial"/>
                <a:cs typeface="Arial"/>
              </a:rPr>
              <a:t>optimize </a:t>
            </a:r>
            <a:r>
              <a:rPr lang="en-US" sz="1100" dirty="0">
                <a:solidFill>
                  <a:srgbClr val="0D3A45"/>
                </a:solidFill>
                <a:latin typeface="Arial"/>
                <a:cs typeface="Arial"/>
              </a:rPr>
              <a:t>the </a:t>
            </a:r>
            <a:r>
              <a:rPr lang="en-US" sz="1100" spc="-5" dirty="0">
                <a:solidFill>
                  <a:srgbClr val="0D3A45"/>
                </a:solidFill>
                <a:latin typeface="Arial"/>
                <a:cs typeface="Arial"/>
              </a:rPr>
              <a:t>positions </a:t>
            </a:r>
            <a:r>
              <a:rPr lang="en-US" sz="1100" dirty="0">
                <a:solidFill>
                  <a:srgbClr val="0D3A45"/>
                </a:solidFill>
                <a:latin typeface="Arial"/>
                <a:cs typeface="Arial"/>
              </a:rPr>
              <a:t>of </a:t>
            </a:r>
            <a:r>
              <a:rPr lang="en-US" sz="1100" spc="-5" dirty="0">
                <a:solidFill>
                  <a:srgbClr val="0D3A45"/>
                </a:solidFill>
                <a:latin typeface="Arial"/>
                <a:cs typeface="Arial"/>
              </a:rPr>
              <a:t>the centroids</a:t>
            </a:r>
            <a:endParaRPr lang="en-US" sz="1100" dirty="0">
              <a:latin typeface="Arial"/>
              <a:cs typeface="Arial"/>
            </a:endParaRPr>
          </a:p>
          <a:p>
            <a:pPr marL="12700" algn="just">
              <a:lnSpc>
                <a:spcPct val="150000"/>
              </a:lnSpc>
              <a:spcBef>
                <a:spcPts val="325"/>
              </a:spcBef>
            </a:pPr>
            <a:r>
              <a:rPr lang="en-US" sz="1100" dirty="0">
                <a:solidFill>
                  <a:srgbClr val="0D3A45"/>
                </a:solidFill>
                <a:latin typeface="Arial"/>
                <a:cs typeface="Arial"/>
              </a:rPr>
              <a:t>It </a:t>
            </a:r>
            <a:r>
              <a:rPr lang="en-US" sz="1100" spc="-5" dirty="0">
                <a:solidFill>
                  <a:srgbClr val="0D3A45"/>
                </a:solidFill>
                <a:latin typeface="Arial"/>
                <a:cs typeface="Arial"/>
              </a:rPr>
              <a:t>halts creating and optimizing clusters </a:t>
            </a:r>
            <a:r>
              <a:rPr lang="en-US" sz="1100" spc="-15" dirty="0">
                <a:solidFill>
                  <a:srgbClr val="0D3A45"/>
                </a:solidFill>
                <a:latin typeface="Arial"/>
                <a:cs typeface="Arial"/>
              </a:rPr>
              <a:t>when</a:t>
            </a:r>
            <a:r>
              <a:rPr lang="en-US" sz="1100" spc="90" dirty="0">
                <a:solidFill>
                  <a:srgbClr val="0D3A45"/>
                </a:solidFill>
                <a:latin typeface="Arial"/>
                <a:cs typeface="Arial"/>
              </a:rPr>
              <a:t> </a:t>
            </a:r>
            <a:r>
              <a:rPr lang="en-US" sz="1100" spc="-5" dirty="0">
                <a:solidFill>
                  <a:srgbClr val="0D3A45"/>
                </a:solidFill>
                <a:latin typeface="Arial"/>
                <a:cs typeface="Arial"/>
              </a:rPr>
              <a:t>either:</a:t>
            </a:r>
            <a:endParaRPr lang="en-US" sz="1100" dirty="0">
              <a:latin typeface="Arial"/>
              <a:cs typeface="Arial"/>
            </a:endParaRPr>
          </a:p>
          <a:p>
            <a:pPr marL="355600" marR="159385" indent="-342900" algn="just">
              <a:lnSpc>
                <a:spcPct val="150000"/>
              </a:lnSpc>
              <a:buChar char="●"/>
              <a:tabLst>
                <a:tab pos="354965" algn="l"/>
                <a:tab pos="355600" algn="l"/>
              </a:tabLst>
            </a:pPr>
            <a:r>
              <a:rPr lang="en-US" sz="1100" dirty="0">
                <a:solidFill>
                  <a:srgbClr val="0D3A45"/>
                </a:solidFill>
                <a:latin typeface="Arial"/>
                <a:cs typeface="Arial"/>
              </a:rPr>
              <a:t>The </a:t>
            </a:r>
            <a:r>
              <a:rPr lang="en-US" sz="1100" spc="-5" dirty="0">
                <a:solidFill>
                  <a:srgbClr val="0D3A45"/>
                </a:solidFill>
                <a:latin typeface="Arial"/>
                <a:cs typeface="Arial"/>
              </a:rPr>
              <a:t>centroids have stabilized </a:t>
            </a:r>
            <a:r>
              <a:rPr lang="en-US" sz="1100" dirty="0">
                <a:solidFill>
                  <a:srgbClr val="0D3A45"/>
                </a:solidFill>
                <a:latin typeface="Arial"/>
                <a:cs typeface="Arial"/>
              </a:rPr>
              <a:t>— </a:t>
            </a:r>
            <a:r>
              <a:rPr lang="en-US" sz="1100" spc="-5" dirty="0">
                <a:solidFill>
                  <a:srgbClr val="0D3A45"/>
                </a:solidFill>
                <a:latin typeface="Arial"/>
                <a:cs typeface="Arial"/>
              </a:rPr>
              <a:t>there is </a:t>
            </a:r>
            <a:r>
              <a:rPr lang="en-US" sz="1100" spc="-10" dirty="0">
                <a:solidFill>
                  <a:srgbClr val="0D3A45"/>
                </a:solidFill>
                <a:latin typeface="Arial"/>
                <a:cs typeface="Arial"/>
              </a:rPr>
              <a:t>no </a:t>
            </a:r>
            <a:r>
              <a:rPr lang="en-US" sz="1100" spc="-5" dirty="0">
                <a:solidFill>
                  <a:srgbClr val="0D3A45"/>
                </a:solidFill>
                <a:latin typeface="Arial"/>
                <a:cs typeface="Arial"/>
              </a:rPr>
              <a:t>change in their values because  the clustering has been</a:t>
            </a:r>
            <a:r>
              <a:rPr lang="en-US" sz="1100" spc="40" dirty="0">
                <a:solidFill>
                  <a:srgbClr val="0D3A45"/>
                </a:solidFill>
                <a:latin typeface="Arial"/>
                <a:cs typeface="Arial"/>
              </a:rPr>
              <a:t> </a:t>
            </a:r>
            <a:r>
              <a:rPr lang="en-US" sz="1100" spc="-5" dirty="0">
                <a:solidFill>
                  <a:srgbClr val="0D3A45"/>
                </a:solidFill>
                <a:latin typeface="Arial"/>
                <a:cs typeface="Arial"/>
              </a:rPr>
              <a:t>successful.</a:t>
            </a:r>
            <a:endParaRPr lang="en-US" sz="1100" dirty="0">
              <a:latin typeface="Arial"/>
              <a:cs typeface="Arial"/>
            </a:endParaRPr>
          </a:p>
          <a:p>
            <a:pPr marL="355600" indent="-342900" algn="just">
              <a:lnSpc>
                <a:spcPct val="150000"/>
              </a:lnSpc>
              <a:spcBef>
                <a:spcPts val="325"/>
              </a:spcBef>
              <a:buChar char="●"/>
              <a:tabLst>
                <a:tab pos="354965" algn="l"/>
                <a:tab pos="355600" algn="l"/>
              </a:tabLst>
            </a:pPr>
            <a:r>
              <a:rPr lang="en-US" sz="1100" spc="5" dirty="0">
                <a:solidFill>
                  <a:srgbClr val="0D3A45"/>
                </a:solidFill>
                <a:latin typeface="Arial"/>
                <a:cs typeface="Arial"/>
              </a:rPr>
              <a:t>The </a:t>
            </a:r>
            <a:r>
              <a:rPr lang="en-US" sz="1100" spc="-5" dirty="0">
                <a:solidFill>
                  <a:srgbClr val="0D3A45"/>
                </a:solidFill>
                <a:latin typeface="Arial"/>
                <a:cs typeface="Arial"/>
              </a:rPr>
              <a:t>defined number </a:t>
            </a:r>
            <a:r>
              <a:rPr lang="en-US" sz="1100" dirty="0">
                <a:solidFill>
                  <a:srgbClr val="0D3A45"/>
                </a:solidFill>
                <a:latin typeface="Arial"/>
                <a:cs typeface="Arial"/>
              </a:rPr>
              <a:t>of </a:t>
            </a:r>
            <a:r>
              <a:rPr lang="en-US" sz="1100" spc="-5" dirty="0">
                <a:solidFill>
                  <a:srgbClr val="0D3A45"/>
                </a:solidFill>
                <a:latin typeface="Arial"/>
                <a:cs typeface="Arial"/>
              </a:rPr>
              <a:t>iterations has been</a:t>
            </a:r>
            <a:r>
              <a:rPr lang="en-US" sz="1100" spc="50" dirty="0">
                <a:solidFill>
                  <a:srgbClr val="0D3A45"/>
                </a:solidFill>
                <a:latin typeface="Arial"/>
                <a:cs typeface="Arial"/>
              </a:rPr>
              <a:t> </a:t>
            </a:r>
            <a:r>
              <a:rPr lang="en-US" sz="1100" spc="-5" dirty="0">
                <a:solidFill>
                  <a:srgbClr val="0D3A45"/>
                </a:solidFill>
                <a:latin typeface="Arial"/>
                <a:cs typeface="Arial"/>
              </a:rPr>
              <a:t>achieved</a:t>
            </a:r>
            <a:endParaRPr lang="en-US" sz="1100" dirty="0">
              <a:latin typeface="Arial"/>
              <a:cs typeface="Arial"/>
            </a:endParaRPr>
          </a:p>
          <a:p>
            <a:pPr marL="114300" indent="0">
              <a:buNone/>
            </a:pPr>
            <a:endParaRPr lang="en-IN" dirty="0"/>
          </a:p>
        </p:txBody>
      </p:sp>
      <p:sp>
        <p:nvSpPr>
          <p:cNvPr id="4" name="TextBox 3">
            <a:extLst>
              <a:ext uri="{FF2B5EF4-FFF2-40B4-BE49-F238E27FC236}">
                <a16:creationId xmlns:a16="http://schemas.microsoft.com/office/drawing/2014/main" id="{4537B22D-6F33-D399-A5D7-B95B86159662}"/>
              </a:ext>
            </a:extLst>
          </p:cNvPr>
          <p:cNvSpPr txBox="1"/>
          <p:nvPr/>
        </p:nvSpPr>
        <p:spPr>
          <a:xfrm>
            <a:off x="311700" y="3511154"/>
            <a:ext cx="7772400" cy="1277273"/>
          </a:xfrm>
          <a:prstGeom prst="rect">
            <a:avLst/>
          </a:prstGeom>
          <a:noFill/>
        </p:spPr>
        <p:txBody>
          <a:bodyPr wrap="square">
            <a:spAutoFit/>
          </a:bodyPr>
          <a:lstStyle/>
          <a:p>
            <a:pPr algn="just"/>
            <a:r>
              <a:rPr lang="en-IN" sz="1100" b="1" dirty="0">
                <a:solidFill>
                  <a:schemeClr val="accent3">
                    <a:lumMod val="75000"/>
                  </a:schemeClr>
                </a:solidFill>
              </a:rPr>
              <a:t>1. Elbow Curve:</a:t>
            </a:r>
          </a:p>
          <a:p>
            <a:pPr algn="just"/>
            <a:r>
              <a:rPr lang="en-IN" sz="1100" dirty="0">
                <a:solidFill>
                  <a:schemeClr val="accent3">
                    <a:lumMod val="75000"/>
                  </a:schemeClr>
                </a:solidFill>
              </a:rPr>
              <a:t>● The Elbow Curve is one of the most popular methods to determine this optimal value of k.</a:t>
            </a:r>
          </a:p>
          <a:p>
            <a:pPr algn="just"/>
            <a:r>
              <a:rPr lang="en-IN" sz="1100" dirty="0">
                <a:solidFill>
                  <a:schemeClr val="accent3">
                    <a:lumMod val="75000"/>
                  </a:schemeClr>
                </a:solidFill>
              </a:rPr>
              <a:t>● The elbow curve uses the sum of squared distance (SSE)to choose an ideal  value of k based on the distance between the data points and their assigned clusters.</a:t>
            </a:r>
          </a:p>
          <a:p>
            <a:pPr algn="just"/>
            <a:r>
              <a:rPr lang="en-IN" sz="1100" b="1" dirty="0">
                <a:solidFill>
                  <a:schemeClr val="accent3">
                    <a:lumMod val="75000"/>
                  </a:schemeClr>
                </a:solidFill>
              </a:rPr>
              <a:t>2. Silhouette score :</a:t>
            </a:r>
          </a:p>
          <a:p>
            <a:pPr algn="just"/>
            <a:r>
              <a:rPr lang="en-IN" sz="1100" dirty="0">
                <a:solidFill>
                  <a:schemeClr val="accent3">
                    <a:lumMod val="75000"/>
                  </a:schemeClr>
                </a:solidFill>
              </a:rPr>
              <a:t>● Silhouette score is used to evaluate the quality of clusters created using clustering algorithms such as K Means in terms of how well samples are clustered with other samples that are similar to each other.</a:t>
            </a:r>
          </a:p>
        </p:txBody>
      </p:sp>
      <p:sp>
        <p:nvSpPr>
          <p:cNvPr id="5" name="TextBox 4">
            <a:extLst>
              <a:ext uri="{FF2B5EF4-FFF2-40B4-BE49-F238E27FC236}">
                <a16:creationId xmlns:a16="http://schemas.microsoft.com/office/drawing/2014/main" id="{C0BC4DE8-038F-9AAF-0466-F3AB453672AC}"/>
              </a:ext>
            </a:extLst>
          </p:cNvPr>
          <p:cNvSpPr txBox="1"/>
          <p:nvPr/>
        </p:nvSpPr>
        <p:spPr>
          <a:xfrm>
            <a:off x="311700" y="2571750"/>
            <a:ext cx="7772400" cy="754053"/>
          </a:xfrm>
          <a:prstGeom prst="rect">
            <a:avLst/>
          </a:prstGeom>
          <a:noFill/>
        </p:spPr>
        <p:txBody>
          <a:bodyPr wrap="square">
            <a:spAutoFit/>
          </a:bodyPr>
          <a:lstStyle/>
          <a:p>
            <a:pPr>
              <a:lnSpc>
                <a:spcPct val="150000"/>
              </a:lnSpc>
            </a:pPr>
            <a:r>
              <a:rPr lang="en-IN" b="1" dirty="0">
                <a:solidFill>
                  <a:srgbClr val="DA0000"/>
                </a:solidFill>
              </a:rPr>
              <a:t>K- MEAN CLUSTERING</a:t>
            </a:r>
          </a:p>
          <a:p>
            <a:pPr algn="just"/>
            <a:r>
              <a:rPr lang="en-IN" sz="1100" dirty="0">
                <a:solidFill>
                  <a:schemeClr val="accent3">
                    <a:lumMod val="50000"/>
                  </a:schemeClr>
                </a:solidFill>
              </a:rPr>
              <a:t>K-means algorithm is an iterative algorithm that tries to partition the dataset into K pre defined distinct non overlapping subgroups where each data point belongs to only one group.</a:t>
            </a:r>
          </a:p>
        </p:txBody>
      </p:sp>
    </p:spTree>
    <p:extLst>
      <p:ext uri="{BB962C8B-B14F-4D97-AF65-F5344CB8AC3E}">
        <p14:creationId xmlns:p14="http://schemas.microsoft.com/office/powerpoint/2010/main" val="103983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7FEC-6B1A-E430-B346-F54B04BAEAB8}"/>
              </a:ext>
            </a:extLst>
          </p:cNvPr>
          <p:cNvSpPr>
            <a:spLocks noGrp="1"/>
          </p:cNvSpPr>
          <p:nvPr>
            <p:ph type="title"/>
          </p:nvPr>
        </p:nvSpPr>
        <p:spPr/>
        <p:txBody>
          <a:bodyPr/>
          <a:lstStyle/>
          <a:p>
            <a:r>
              <a:rPr lang="en-US" sz="1600" b="1" dirty="0"/>
              <a:t>ELBOW CURVE FOR K –MEAN </a:t>
            </a:r>
            <a:endParaRPr lang="en-IN" sz="1600" b="1" dirty="0"/>
          </a:p>
        </p:txBody>
      </p:sp>
      <p:pic>
        <p:nvPicPr>
          <p:cNvPr id="4" name="Picture 3">
            <a:extLst>
              <a:ext uri="{FF2B5EF4-FFF2-40B4-BE49-F238E27FC236}">
                <a16:creationId xmlns:a16="http://schemas.microsoft.com/office/drawing/2014/main" id="{0EC3763E-8984-6F7C-695D-47BCF0851DB5}"/>
              </a:ext>
            </a:extLst>
          </p:cNvPr>
          <p:cNvPicPr>
            <a:picLocks noChangeAspect="1"/>
          </p:cNvPicPr>
          <p:nvPr/>
        </p:nvPicPr>
        <p:blipFill>
          <a:blip r:embed="rId2"/>
          <a:stretch>
            <a:fillRect/>
          </a:stretch>
        </p:blipFill>
        <p:spPr>
          <a:xfrm>
            <a:off x="311700" y="902208"/>
            <a:ext cx="8442269" cy="3950208"/>
          </a:xfrm>
          <a:prstGeom prst="rect">
            <a:avLst/>
          </a:prstGeom>
        </p:spPr>
      </p:pic>
    </p:spTree>
    <p:extLst>
      <p:ext uri="{BB962C8B-B14F-4D97-AF65-F5344CB8AC3E}">
        <p14:creationId xmlns:p14="http://schemas.microsoft.com/office/powerpoint/2010/main" val="3941105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EE0A-6B9B-5415-1F63-F63A73E417EF}"/>
              </a:ext>
            </a:extLst>
          </p:cNvPr>
          <p:cNvSpPr>
            <a:spLocks noGrp="1"/>
          </p:cNvSpPr>
          <p:nvPr>
            <p:ph type="title"/>
          </p:nvPr>
        </p:nvSpPr>
        <p:spPr>
          <a:xfrm>
            <a:off x="311700" y="445025"/>
            <a:ext cx="8520600" cy="405081"/>
          </a:xfrm>
        </p:spPr>
        <p:txBody>
          <a:bodyPr/>
          <a:lstStyle/>
          <a:p>
            <a:r>
              <a:rPr lang="en-IN" sz="1800" b="1" dirty="0"/>
              <a:t>K-MEANS CLUSTERING:</a:t>
            </a:r>
          </a:p>
        </p:txBody>
      </p:sp>
      <p:sp>
        <p:nvSpPr>
          <p:cNvPr id="3" name="Text Placeholder 2">
            <a:extLst>
              <a:ext uri="{FF2B5EF4-FFF2-40B4-BE49-F238E27FC236}">
                <a16:creationId xmlns:a16="http://schemas.microsoft.com/office/drawing/2014/main" id="{F426AA82-01E3-D105-F3C7-C1B2EC48D091}"/>
              </a:ext>
            </a:extLst>
          </p:cNvPr>
          <p:cNvSpPr>
            <a:spLocks noGrp="1"/>
          </p:cNvSpPr>
          <p:nvPr>
            <p:ph type="body" idx="1"/>
          </p:nvPr>
        </p:nvSpPr>
        <p:spPr>
          <a:xfrm>
            <a:off x="311700" y="850106"/>
            <a:ext cx="8520600" cy="3718769"/>
          </a:xfrm>
        </p:spPr>
        <p:txBody>
          <a:bodyPr/>
          <a:lstStyle/>
          <a:p>
            <a:pPr marL="114300" indent="0">
              <a:buNone/>
            </a:pPr>
            <a:endParaRPr lang="en-US"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p:txBody>
      </p:sp>
      <p:pic>
        <p:nvPicPr>
          <p:cNvPr id="4" name="Picture 2">
            <a:extLst>
              <a:ext uri="{FF2B5EF4-FFF2-40B4-BE49-F238E27FC236}">
                <a16:creationId xmlns:a16="http://schemas.microsoft.com/office/drawing/2014/main" id="{6AED3531-0FBC-F43E-A569-CD0B529580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678" y="850104"/>
            <a:ext cx="4043833" cy="2102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A6C3DC9-1F70-A701-446F-51F4D2E7E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81" y="850104"/>
            <a:ext cx="4599141" cy="21026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238147C-A08D-BE0A-3810-AC4B20709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960940"/>
            <a:ext cx="4043833" cy="21026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1F676280-9DC1-4548-B1C0-0C3C7EA6C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6181" y="2796182"/>
            <a:ext cx="4627794" cy="234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5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AACD-9CFF-4B2B-B5F1-06DB3E4D0DFC}"/>
              </a:ext>
            </a:extLst>
          </p:cNvPr>
          <p:cNvSpPr>
            <a:spLocks noGrp="1"/>
          </p:cNvSpPr>
          <p:nvPr>
            <p:ph type="title"/>
          </p:nvPr>
        </p:nvSpPr>
        <p:spPr/>
        <p:txBody>
          <a:bodyPr/>
          <a:lstStyle/>
          <a:p>
            <a:r>
              <a:rPr lang="en-US" sz="2000" b="1" u="sng" dirty="0">
                <a:solidFill>
                  <a:schemeClr val="lt1"/>
                </a:solidFill>
                <a:latin typeface="Montserrat"/>
                <a:ea typeface="Montserrat"/>
                <a:cs typeface="Montserrat"/>
                <a:sym typeface="Montserrat"/>
              </a:rPr>
              <a:t>INTRODUCTON TO UML &amp; NLP</a:t>
            </a:r>
            <a:endParaRPr lang="en-IN" sz="2000" dirty="0"/>
          </a:p>
        </p:txBody>
      </p:sp>
      <p:sp>
        <p:nvSpPr>
          <p:cNvPr id="11" name="Text Placeholder 10">
            <a:extLst>
              <a:ext uri="{FF2B5EF4-FFF2-40B4-BE49-F238E27FC236}">
                <a16:creationId xmlns:a16="http://schemas.microsoft.com/office/drawing/2014/main" id="{EFD88BEF-56C8-9EBA-B79F-F5AB4AE5B913}"/>
              </a:ext>
            </a:extLst>
          </p:cNvPr>
          <p:cNvSpPr>
            <a:spLocks noGrp="1"/>
          </p:cNvSpPr>
          <p:nvPr>
            <p:ph type="body" idx="1"/>
          </p:nvPr>
        </p:nvSpPr>
        <p:spPr/>
        <p:txBody>
          <a:bodyPr/>
          <a:lstStyle/>
          <a:p>
            <a:pPr marL="114300" indent="0" algn="l">
              <a:lnSpc>
                <a:spcPct val="150000"/>
              </a:lnSpc>
              <a:buNone/>
            </a:pPr>
            <a:r>
              <a:rPr lang="en-US" sz="1400" b="1" u="sng" dirty="0">
                <a:solidFill>
                  <a:schemeClr val="tx1"/>
                </a:solidFill>
                <a:latin typeface="arial" panose="020B0604020202020204" pitchFamily="34" charset="0"/>
              </a:rPr>
              <a:t>U</a:t>
            </a:r>
            <a:r>
              <a:rPr lang="en-US" sz="1400" b="1" i="0" u="sng" dirty="0">
                <a:solidFill>
                  <a:schemeClr val="tx1"/>
                </a:solidFill>
                <a:effectLst/>
                <a:latin typeface="arial" panose="020B0604020202020204" pitchFamily="34" charset="0"/>
              </a:rPr>
              <a:t>nsupervised machine learning</a:t>
            </a:r>
          </a:p>
          <a:p>
            <a:pPr marL="114300" indent="0" algn="l">
              <a:lnSpc>
                <a:spcPct val="150000"/>
              </a:lnSpc>
              <a:buNone/>
            </a:pPr>
            <a:r>
              <a:rPr lang="en-US" sz="1200" dirty="0">
                <a:solidFill>
                  <a:schemeClr val="bg2">
                    <a:lumMod val="25000"/>
                  </a:schemeClr>
                </a:solidFill>
                <a:latin typeface="arial" panose="020B0604020202020204" pitchFamily="34" charset="0"/>
              </a:rPr>
              <a:t>U</a:t>
            </a:r>
            <a:r>
              <a:rPr lang="en-US" sz="1200" b="0" i="0" dirty="0">
                <a:solidFill>
                  <a:schemeClr val="bg2">
                    <a:lumMod val="25000"/>
                  </a:schemeClr>
                </a:solidFill>
                <a:effectLst/>
                <a:latin typeface="arial" panose="020B0604020202020204" pitchFamily="34" charset="0"/>
              </a:rPr>
              <a:t>nsupervised machine learning uses</a:t>
            </a:r>
            <a:r>
              <a:rPr lang="en-US" sz="1200" b="1" i="0" dirty="0">
                <a:solidFill>
                  <a:schemeClr val="bg2">
                    <a:lumMod val="25000"/>
                  </a:schemeClr>
                </a:solidFill>
                <a:effectLst/>
                <a:latin typeface="arial" panose="020B0604020202020204" pitchFamily="34" charset="0"/>
              </a:rPr>
              <a:t> machine learning algorithms to </a:t>
            </a:r>
          </a:p>
          <a:p>
            <a:pPr marL="114300" indent="0" algn="l">
              <a:lnSpc>
                <a:spcPct val="150000"/>
              </a:lnSpc>
              <a:buNone/>
            </a:pPr>
            <a:r>
              <a:rPr lang="en-US" sz="1200" b="1" i="0" dirty="0">
                <a:solidFill>
                  <a:schemeClr val="bg2">
                    <a:lumMod val="25000"/>
                  </a:schemeClr>
                </a:solidFill>
                <a:effectLst/>
                <a:latin typeface="arial" panose="020B0604020202020204" pitchFamily="34" charset="0"/>
              </a:rPr>
              <a:t>analyze and cluster unlabeled datasets</a:t>
            </a:r>
            <a:r>
              <a:rPr lang="en-US" sz="1200" b="0" i="0" dirty="0">
                <a:solidFill>
                  <a:schemeClr val="bg2">
                    <a:lumMod val="25000"/>
                  </a:schemeClr>
                </a:solidFill>
                <a:effectLst/>
                <a:latin typeface="arial" panose="020B0604020202020204" pitchFamily="34" charset="0"/>
              </a:rPr>
              <a:t>. These algorithms discover</a:t>
            </a:r>
          </a:p>
          <a:p>
            <a:pPr marL="114300" indent="0" algn="l">
              <a:lnSpc>
                <a:spcPct val="150000"/>
              </a:lnSpc>
              <a:buNone/>
            </a:pPr>
            <a:r>
              <a:rPr lang="en-US" sz="1200" b="0" i="0" dirty="0">
                <a:solidFill>
                  <a:schemeClr val="bg2">
                    <a:lumMod val="25000"/>
                  </a:schemeClr>
                </a:solidFill>
                <a:effectLst/>
                <a:latin typeface="arial" panose="020B0604020202020204" pitchFamily="34" charset="0"/>
              </a:rPr>
              <a:t> hidden patterns or data groupings without the need for human intervention.</a:t>
            </a:r>
          </a:p>
          <a:p>
            <a:pPr marL="114300" indent="0">
              <a:lnSpc>
                <a:spcPct val="150000"/>
              </a:lnSpc>
              <a:buNone/>
            </a:pPr>
            <a:endParaRPr lang="en-IN" b="1" u="sng" dirty="0">
              <a:solidFill>
                <a:schemeClr val="tx1"/>
              </a:solidFill>
            </a:endParaRPr>
          </a:p>
          <a:p>
            <a:pPr marL="114300" indent="0" algn="l">
              <a:lnSpc>
                <a:spcPct val="150000"/>
              </a:lnSpc>
              <a:buNone/>
            </a:pPr>
            <a:r>
              <a:rPr lang="en-US" sz="1400" b="1" i="0" u="sng" dirty="0">
                <a:solidFill>
                  <a:schemeClr val="tx1"/>
                </a:solidFill>
                <a:effectLst/>
                <a:latin typeface="arial" panose="020B0604020202020204" pitchFamily="34" charset="0"/>
              </a:rPr>
              <a:t>What is NLP and how does it work?</a:t>
            </a:r>
          </a:p>
          <a:p>
            <a:pPr marL="114300" indent="0" algn="l">
              <a:lnSpc>
                <a:spcPct val="150000"/>
              </a:lnSpc>
              <a:buNone/>
            </a:pPr>
            <a:r>
              <a:rPr lang="en-US" sz="1200" b="0" i="0" dirty="0">
                <a:solidFill>
                  <a:schemeClr val="bg2">
                    <a:lumMod val="25000"/>
                  </a:schemeClr>
                </a:solidFill>
                <a:effectLst/>
                <a:latin typeface="arial" panose="020B0604020202020204" pitchFamily="34" charset="0"/>
              </a:rPr>
              <a:t>Natural Language Processing is </a:t>
            </a:r>
            <a:r>
              <a:rPr lang="en-US" sz="1200" b="1" i="0" dirty="0">
                <a:solidFill>
                  <a:schemeClr val="bg2">
                    <a:lumMod val="25000"/>
                  </a:schemeClr>
                </a:solidFill>
                <a:effectLst/>
                <a:latin typeface="arial" panose="020B0604020202020204" pitchFamily="34" charset="0"/>
              </a:rPr>
              <a:t>a subfield of artificial intelligence (AI).</a:t>
            </a:r>
            <a:r>
              <a:rPr lang="en-US" sz="1200" b="0" i="0" dirty="0">
                <a:solidFill>
                  <a:schemeClr val="bg2">
                    <a:lumMod val="25000"/>
                  </a:schemeClr>
                </a:solidFill>
                <a:effectLst/>
                <a:latin typeface="arial" panose="020B0604020202020204" pitchFamily="34" charset="0"/>
              </a:rPr>
              <a:t> </a:t>
            </a:r>
          </a:p>
          <a:p>
            <a:pPr marL="114300" indent="0" algn="l">
              <a:lnSpc>
                <a:spcPct val="150000"/>
              </a:lnSpc>
              <a:buNone/>
            </a:pPr>
            <a:r>
              <a:rPr lang="en-US" sz="1200" b="1" i="0" dirty="0">
                <a:solidFill>
                  <a:schemeClr val="bg2">
                    <a:lumMod val="25000"/>
                  </a:schemeClr>
                </a:solidFill>
                <a:effectLst/>
                <a:latin typeface="arial" panose="020B0604020202020204" pitchFamily="34" charset="0"/>
              </a:rPr>
              <a:t>It helps machines process and understands human language so </a:t>
            </a:r>
          </a:p>
          <a:p>
            <a:pPr marL="114300" indent="0" algn="l">
              <a:lnSpc>
                <a:spcPct val="150000"/>
              </a:lnSpc>
              <a:buNone/>
            </a:pPr>
            <a:r>
              <a:rPr lang="en-US" sz="1200" b="1" i="0" dirty="0">
                <a:solidFill>
                  <a:schemeClr val="bg2">
                    <a:lumMod val="25000"/>
                  </a:schemeClr>
                </a:solidFill>
                <a:effectLst/>
                <a:latin typeface="arial" panose="020B0604020202020204" pitchFamily="34" charset="0"/>
              </a:rPr>
              <a:t>that they can automatically perform repetitive tasks</a:t>
            </a:r>
            <a:r>
              <a:rPr lang="en-US" sz="1200" b="0" i="0" dirty="0">
                <a:solidFill>
                  <a:schemeClr val="bg2">
                    <a:lumMod val="25000"/>
                  </a:schemeClr>
                </a:solidFill>
                <a:effectLst/>
                <a:latin typeface="arial" panose="020B0604020202020204" pitchFamily="34" charset="0"/>
              </a:rPr>
              <a:t>. Examples include </a:t>
            </a:r>
          </a:p>
          <a:p>
            <a:pPr marL="114300" indent="0" algn="l">
              <a:lnSpc>
                <a:spcPct val="150000"/>
              </a:lnSpc>
              <a:buNone/>
            </a:pPr>
            <a:r>
              <a:rPr lang="en-US" sz="1200" b="0" i="0" dirty="0">
                <a:solidFill>
                  <a:schemeClr val="bg2">
                    <a:lumMod val="25000"/>
                  </a:schemeClr>
                </a:solidFill>
                <a:effectLst/>
                <a:latin typeface="arial" panose="020B0604020202020204" pitchFamily="34" charset="0"/>
              </a:rPr>
              <a:t>machine translation, summarization, ticket classification, and spell check.</a:t>
            </a:r>
          </a:p>
          <a:p>
            <a:pPr marL="114300" indent="0">
              <a:buNone/>
            </a:pPr>
            <a:endParaRPr lang="en-IN" dirty="0"/>
          </a:p>
        </p:txBody>
      </p:sp>
      <p:pic>
        <p:nvPicPr>
          <p:cNvPr id="14" name="Picture 13">
            <a:extLst>
              <a:ext uri="{FF2B5EF4-FFF2-40B4-BE49-F238E27FC236}">
                <a16:creationId xmlns:a16="http://schemas.microsoft.com/office/drawing/2014/main" id="{79A1C7AD-6568-2BDF-B9E3-2A3B9567DEBF}"/>
              </a:ext>
            </a:extLst>
          </p:cNvPr>
          <p:cNvPicPr>
            <a:picLocks noChangeAspect="1"/>
          </p:cNvPicPr>
          <p:nvPr/>
        </p:nvPicPr>
        <p:blipFill>
          <a:blip r:embed="rId2"/>
          <a:stretch>
            <a:fillRect/>
          </a:stretch>
        </p:blipFill>
        <p:spPr>
          <a:xfrm>
            <a:off x="5726907" y="1152475"/>
            <a:ext cx="2847975" cy="1254969"/>
          </a:xfrm>
          <a:prstGeom prst="rect">
            <a:avLst/>
          </a:prstGeom>
        </p:spPr>
      </p:pic>
      <p:pic>
        <p:nvPicPr>
          <p:cNvPr id="16" name="Picture 15">
            <a:extLst>
              <a:ext uri="{FF2B5EF4-FFF2-40B4-BE49-F238E27FC236}">
                <a16:creationId xmlns:a16="http://schemas.microsoft.com/office/drawing/2014/main" id="{42B6BE57-7510-ED24-5CE5-591F8E872047}"/>
              </a:ext>
            </a:extLst>
          </p:cNvPr>
          <p:cNvPicPr>
            <a:picLocks noChangeAspect="1"/>
          </p:cNvPicPr>
          <p:nvPr/>
        </p:nvPicPr>
        <p:blipFill>
          <a:blip r:embed="rId3"/>
          <a:stretch>
            <a:fillRect/>
          </a:stretch>
        </p:blipFill>
        <p:spPr>
          <a:xfrm>
            <a:off x="5726907" y="2669009"/>
            <a:ext cx="2790825" cy="1322016"/>
          </a:xfrm>
          <a:prstGeom prst="rect">
            <a:avLst/>
          </a:prstGeom>
        </p:spPr>
      </p:pic>
    </p:spTree>
    <p:extLst>
      <p:ext uri="{BB962C8B-B14F-4D97-AF65-F5344CB8AC3E}">
        <p14:creationId xmlns:p14="http://schemas.microsoft.com/office/powerpoint/2010/main" val="2607913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7C3C-A78C-6B30-0677-4FD6F2CC9868}"/>
              </a:ext>
            </a:extLst>
          </p:cNvPr>
          <p:cNvSpPr>
            <a:spLocks noGrp="1"/>
          </p:cNvSpPr>
          <p:nvPr>
            <p:ph type="title"/>
          </p:nvPr>
        </p:nvSpPr>
        <p:spPr>
          <a:xfrm>
            <a:off x="311700" y="445025"/>
            <a:ext cx="8520600" cy="369332"/>
          </a:xfrm>
        </p:spPr>
        <p:txBody>
          <a:bodyPr/>
          <a:lstStyle/>
          <a:p>
            <a:r>
              <a:rPr lang="en-US" sz="2000" b="1" dirty="0"/>
              <a:t>K-MEAN CLUSTERING</a:t>
            </a:r>
            <a:endParaRPr lang="en-IN" sz="2000" b="1" dirty="0"/>
          </a:p>
        </p:txBody>
      </p:sp>
      <p:sp>
        <p:nvSpPr>
          <p:cNvPr id="3" name="Text Placeholder 2">
            <a:extLst>
              <a:ext uri="{FF2B5EF4-FFF2-40B4-BE49-F238E27FC236}">
                <a16:creationId xmlns:a16="http://schemas.microsoft.com/office/drawing/2014/main" id="{4620A3B7-7B41-485A-8023-370B9C7B92AB}"/>
              </a:ext>
            </a:extLst>
          </p:cNvPr>
          <p:cNvSpPr>
            <a:spLocks noGrp="1"/>
          </p:cNvSpPr>
          <p:nvPr>
            <p:ph type="body" idx="1"/>
          </p:nvPr>
        </p:nvSpPr>
        <p:spPr/>
        <p:txBody>
          <a:bodyPr/>
          <a:lstStyle/>
          <a:p>
            <a:endParaRPr lang="en-IN"/>
          </a:p>
        </p:txBody>
      </p:sp>
      <p:pic>
        <p:nvPicPr>
          <p:cNvPr id="6" name="Picture 2">
            <a:extLst>
              <a:ext uri="{FF2B5EF4-FFF2-40B4-BE49-F238E27FC236}">
                <a16:creationId xmlns:a16="http://schemas.microsoft.com/office/drawing/2014/main" id="{1F8DF716-6AE9-0C39-0DA1-3398E08C0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65377"/>
            <a:ext cx="5390076"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F7DE61-CA8E-066C-937F-651D53601E3A}"/>
              </a:ext>
            </a:extLst>
          </p:cNvPr>
          <p:cNvSpPr txBox="1"/>
          <p:nvPr/>
        </p:nvSpPr>
        <p:spPr>
          <a:xfrm>
            <a:off x="311700" y="3475007"/>
            <a:ext cx="6797040" cy="1443152"/>
          </a:xfrm>
          <a:prstGeom prst="rect">
            <a:avLst/>
          </a:prstGeom>
          <a:noFill/>
        </p:spPr>
        <p:txBody>
          <a:bodyPr wrap="square">
            <a:spAutoFit/>
          </a:bodyPr>
          <a:lstStyle/>
          <a:p>
            <a:pPr>
              <a:lnSpc>
                <a:spcPct val="150000"/>
              </a:lnSpc>
            </a:pPr>
            <a:r>
              <a:rPr lang="en-US" sz="1200" b="0" i="0" dirty="0">
                <a:solidFill>
                  <a:schemeClr val="accent5">
                    <a:lumMod val="50000"/>
                  </a:schemeClr>
                </a:solidFill>
                <a:effectLst/>
                <a:latin typeface="Arial" panose="020B0604020202020204" pitchFamily="34" charset="0"/>
                <a:cs typeface="Arial" panose="020B0604020202020204" pitchFamily="34" charset="0"/>
              </a:rPr>
              <a:t>For </a:t>
            </a:r>
            <a:r>
              <a:rPr lang="en-US" sz="1200" b="0"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200" b="0" i="0" dirty="0">
                <a:solidFill>
                  <a:schemeClr val="accent5">
                    <a:lumMod val="50000"/>
                  </a:schemeClr>
                </a:solidFill>
                <a:effectLst/>
                <a:latin typeface="Arial" panose="020B0604020202020204" pitchFamily="34" charset="0"/>
                <a:cs typeface="Arial" panose="020B0604020202020204" pitchFamily="34" charset="0"/>
              </a:rPr>
              <a:t> = 2 The average </a:t>
            </a:r>
            <a:r>
              <a:rPr lang="en-US" sz="1200" b="0" i="0" dirty="0" err="1">
                <a:solidFill>
                  <a:schemeClr val="accent5">
                    <a:lumMod val="50000"/>
                  </a:schemeClr>
                </a:solidFill>
                <a:effectLst/>
                <a:latin typeface="Arial" panose="020B0604020202020204" pitchFamily="34" charset="0"/>
                <a:cs typeface="Arial" panose="020B0604020202020204" pitchFamily="34" charset="0"/>
              </a:rPr>
              <a:t>silhouette_score</a:t>
            </a:r>
            <a:r>
              <a:rPr lang="en-US" sz="1200" b="0" i="0" dirty="0">
                <a:solidFill>
                  <a:schemeClr val="accent5">
                    <a:lumMod val="50000"/>
                  </a:schemeClr>
                </a:solidFill>
                <a:effectLst/>
                <a:latin typeface="Arial" panose="020B0604020202020204" pitchFamily="34" charset="0"/>
                <a:cs typeface="Arial" panose="020B0604020202020204" pitchFamily="34" charset="0"/>
              </a:rPr>
              <a:t> is </a:t>
            </a:r>
            <a:r>
              <a:rPr lang="en-US" sz="1200" b="0" i="0" dirty="0">
                <a:solidFill>
                  <a:schemeClr val="tx1"/>
                </a:solidFill>
                <a:effectLst/>
                <a:latin typeface="Arial" panose="020B0604020202020204" pitchFamily="34" charset="0"/>
                <a:cs typeface="Arial" panose="020B0604020202020204" pitchFamily="34" charset="0"/>
              </a:rPr>
              <a:t>: 0.7049787496083262 </a:t>
            </a:r>
          </a:p>
          <a:p>
            <a:pPr>
              <a:lnSpc>
                <a:spcPct val="150000"/>
              </a:lnSpc>
            </a:pPr>
            <a:r>
              <a:rPr lang="en-US" sz="1200" b="0" i="0" dirty="0">
                <a:solidFill>
                  <a:schemeClr val="accent5">
                    <a:lumMod val="50000"/>
                  </a:schemeClr>
                </a:solidFill>
                <a:effectLst/>
                <a:latin typeface="Arial" panose="020B0604020202020204" pitchFamily="34" charset="0"/>
                <a:cs typeface="Arial" panose="020B0604020202020204" pitchFamily="34" charset="0"/>
              </a:rPr>
              <a:t>For </a:t>
            </a:r>
            <a:r>
              <a:rPr lang="en-US" sz="1200" b="0"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200" b="0" i="0" dirty="0">
                <a:solidFill>
                  <a:schemeClr val="accent5">
                    <a:lumMod val="50000"/>
                  </a:schemeClr>
                </a:solidFill>
                <a:effectLst/>
                <a:latin typeface="Arial" panose="020B0604020202020204" pitchFamily="34" charset="0"/>
                <a:cs typeface="Arial" panose="020B0604020202020204" pitchFamily="34" charset="0"/>
              </a:rPr>
              <a:t> = 3 The average </a:t>
            </a:r>
            <a:r>
              <a:rPr lang="en-US" sz="1200" b="0" i="0" dirty="0" err="1">
                <a:solidFill>
                  <a:schemeClr val="accent5">
                    <a:lumMod val="50000"/>
                  </a:schemeClr>
                </a:solidFill>
                <a:effectLst/>
                <a:latin typeface="Arial" panose="020B0604020202020204" pitchFamily="34" charset="0"/>
                <a:cs typeface="Arial" panose="020B0604020202020204" pitchFamily="34" charset="0"/>
              </a:rPr>
              <a:t>silhouette_score</a:t>
            </a:r>
            <a:r>
              <a:rPr lang="en-US" sz="1200" b="0" i="0" dirty="0">
                <a:solidFill>
                  <a:schemeClr val="accent5">
                    <a:lumMod val="50000"/>
                  </a:schemeClr>
                </a:solidFill>
                <a:effectLst/>
                <a:latin typeface="Arial" panose="020B0604020202020204" pitchFamily="34" charset="0"/>
                <a:cs typeface="Arial" panose="020B0604020202020204" pitchFamily="34" charset="0"/>
              </a:rPr>
              <a:t> is </a:t>
            </a:r>
            <a:r>
              <a:rPr lang="en-US" sz="1200" b="0" i="0" dirty="0">
                <a:solidFill>
                  <a:schemeClr val="tx1"/>
                </a:solidFill>
                <a:effectLst/>
                <a:latin typeface="Arial" panose="020B0604020202020204" pitchFamily="34" charset="0"/>
                <a:cs typeface="Arial" panose="020B0604020202020204" pitchFamily="34" charset="0"/>
              </a:rPr>
              <a:t>: 0.5882004012129721 </a:t>
            </a:r>
          </a:p>
          <a:p>
            <a:pPr>
              <a:lnSpc>
                <a:spcPct val="150000"/>
              </a:lnSpc>
            </a:pPr>
            <a:r>
              <a:rPr lang="en-US" sz="1200" b="0" i="0" dirty="0">
                <a:solidFill>
                  <a:schemeClr val="accent5">
                    <a:lumMod val="50000"/>
                  </a:schemeClr>
                </a:solidFill>
                <a:effectLst/>
                <a:latin typeface="Arial" panose="020B0604020202020204" pitchFamily="34" charset="0"/>
                <a:cs typeface="Arial" panose="020B0604020202020204" pitchFamily="34" charset="0"/>
              </a:rPr>
              <a:t>For </a:t>
            </a:r>
            <a:r>
              <a:rPr lang="en-US" sz="1200" b="0"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200" b="0" i="0" dirty="0">
                <a:solidFill>
                  <a:schemeClr val="accent5">
                    <a:lumMod val="50000"/>
                  </a:schemeClr>
                </a:solidFill>
                <a:effectLst/>
                <a:latin typeface="Arial" panose="020B0604020202020204" pitchFamily="34" charset="0"/>
                <a:cs typeface="Arial" panose="020B0604020202020204" pitchFamily="34" charset="0"/>
              </a:rPr>
              <a:t> = 4 The average </a:t>
            </a:r>
            <a:r>
              <a:rPr lang="en-US" sz="1200" b="0" i="0" dirty="0" err="1">
                <a:solidFill>
                  <a:schemeClr val="accent5">
                    <a:lumMod val="50000"/>
                  </a:schemeClr>
                </a:solidFill>
                <a:effectLst/>
                <a:latin typeface="Arial" panose="020B0604020202020204" pitchFamily="34" charset="0"/>
                <a:cs typeface="Arial" panose="020B0604020202020204" pitchFamily="34" charset="0"/>
              </a:rPr>
              <a:t>silhouette_score</a:t>
            </a:r>
            <a:r>
              <a:rPr lang="en-US" sz="1200" b="0" i="0" dirty="0">
                <a:solidFill>
                  <a:schemeClr val="accent5">
                    <a:lumMod val="50000"/>
                  </a:schemeClr>
                </a:solidFill>
                <a:effectLst/>
                <a:latin typeface="Arial" panose="020B0604020202020204" pitchFamily="34" charset="0"/>
                <a:cs typeface="Arial" panose="020B0604020202020204" pitchFamily="34" charset="0"/>
              </a:rPr>
              <a:t> is : </a:t>
            </a:r>
            <a:r>
              <a:rPr lang="en-US" sz="1200" b="0" i="0" dirty="0">
                <a:solidFill>
                  <a:schemeClr val="tx1"/>
                </a:solidFill>
                <a:effectLst/>
                <a:latin typeface="Arial" panose="020B0604020202020204" pitchFamily="34" charset="0"/>
                <a:cs typeface="Arial" panose="020B0604020202020204" pitchFamily="34" charset="0"/>
              </a:rPr>
              <a:t>0.6505186632729437 </a:t>
            </a:r>
          </a:p>
          <a:p>
            <a:pPr>
              <a:lnSpc>
                <a:spcPct val="150000"/>
              </a:lnSpc>
            </a:pPr>
            <a:r>
              <a:rPr lang="en-US" sz="1200" b="0" i="0" dirty="0">
                <a:solidFill>
                  <a:schemeClr val="accent5">
                    <a:lumMod val="50000"/>
                  </a:schemeClr>
                </a:solidFill>
                <a:effectLst/>
                <a:latin typeface="Arial" panose="020B0604020202020204" pitchFamily="34" charset="0"/>
                <a:cs typeface="Arial" panose="020B0604020202020204" pitchFamily="34" charset="0"/>
              </a:rPr>
              <a:t>For </a:t>
            </a:r>
            <a:r>
              <a:rPr lang="en-US" sz="1200" b="0"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200" b="0" i="0" dirty="0">
                <a:solidFill>
                  <a:schemeClr val="accent5">
                    <a:lumMod val="50000"/>
                  </a:schemeClr>
                </a:solidFill>
                <a:effectLst/>
                <a:latin typeface="Arial" panose="020B0604020202020204" pitchFamily="34" charset="0"/>
                <a:cs typeface="Arial" panose="020B0604020202020204" pitchFamily="34" charset="0"/>
              </a:rPr>
              <a:t> = 5 The average </a:t>
            </a:r>
            <a:r>
              <a:rPr lang="en-US" sz="1200" b="0" i="0" dirty="0" err="1">
                <a:solidFill>
                  <a:schemeClr val="accent5">
                    <a:lumMod val="50000"/>
                  </a:schemeClr>
                </a:solidFill>
                <a:effectLst/>
                <a:latin typeface="Arial" panose="020B0604020202020204" pitchFamily="34" charset="0"/>
                <a:cs typeface="Arial" panose="020B0604020202020204" pitchFamily="34" charset="0"/>
              </a:rPr>
              <a:t>silhouette_score</a:t>
            </a:r>
            <a:r>
              <a:rPr lang="en-US" sz="1200" b="0" i="0" dirty="0">
                <a:solidFill>
                  <a:schemeClr val="accent5">
                    <a:lumMod val="50000"/>
                  </a:schemeClr>
                </a:solidFill>
                <a:effectLst/>
                <a:latin typeface="Arial" panose="020B0604020202020204" pitchFamily="34" charset="0"/>
                <a:cs typeface="Arial" panose="020B0604020202020204" pitchFamily="34" charset="0"/>
              </a:rPr>
              <a:t> is </a:t>
            </a:r>
            <a:r>
              <a:rPr lang="en-US" sz="1200" b="0" i="0" dirty="0">
                <a:solidFill>
                  <a:schemeClr val="tx1"/>
                </a:solidFill>
                <a:effectLst/>
                <a:latin typeface="Arial" panose="020B0604020202020204" pitchFamily="34" charset="0"/>
                <a:cs typeface="Arial" panose="020B0604020202020204" pitchFamily="34" charset="0"/>
              </a:rPr>
              <a:t>: 0.56376469026194 </a:t>
            </a:r>
          </a:p>
          <a:p>
            <a:pPr>
              <a:lnSpc>
                <a:spcPct val="150000"/>
              </a:lnSpc>
            </a:pPr>
            <a:r>
              <a:rPr lang="en-US" sz="1200" b="0" i="0" dirty="0">
                <a:solidFill>
                  <a:schemeClr val="accent5">
                    <a:lumMod val="50000"/>
                  </a:schemeClr>
                </a:solidFill>
                <a:effectLst/>
                <a:latin typeface="Arial" panose="020B0604020202020204" pitchFamily="34" charset="0"/>
                <a:cs typeface="Arial" panose="020B0604020202020204" pitchFamily="34" charset="0"/>
              </a:rPr>
              <a:t>For </a:t>
            </a:r>
            <a:r>
              <a:rPr lang="en-US" sz="1200" b="0"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200" b="0" i="0" dirty="0">
                <a:solidFill>
                  <a:schemeClr val="accent5">
                    <a:lumMod val="50000"/>
                  </a:schemeClr>
                </a:solidFill>
                <a:effectLst/>
                <a:latin typeface="Arial" panose="020B0604020202020204" pitchFamily="34" charset="0"/>
                <a:cs typeface="Arial" panose="020B0604020202020204" pitchFamily="34" charset="0"/>
              </a:rPr>
              <a:t> = 6 The average </a:t>
            </a:r>
            <a:r>
              <a:rPr lang="en-US" sz="1200" b="0" i="0" dirty="0" err="1">
                <a:solidFill>
                  <a:schemeClr val="accent5">
                    <a:lumMod val="50000"/>
                  </a:schemeClr>
                </a:solidFill>
                <a:effectLst/>
                <a:latin typeface="Arial" panose="020B0604020202020204" pitchFamily="34" charset="0"/>
                <a:cs typeface="Arial" panose="020B0604020202020204" pitchFamily="34" charset="0"/>
              </a:rPr>
              <a:t>silhouette_score</a:t>
            </a:r>
            <a:r>
              <a:rPr lang="en-US" sz="1200" b="0" i="0" dirty="0">
                <a:solidFill>
                  <a:schemeClr val="accent5">
                    <a:lumMod val="50000"/>
                  </a:schemeClr>
                </a:solidFill>
                <a:effectLst/>
                <a:latin typeface="Arial" panose="020B0604020202020204" pitchFamily="34" charset="0"/>
                <a:cs typeface="Arial" panose="020B0604020202020204" pitchFamily="34" charset="0"/>
              </a:rPr>
              <a:t> is </a:t>
            </a:r>
            <a:r>
              <a:rPr lang="en-US" sz="1200" b="0" i="0" dirty="0">
                <a:solidFill>
                  <a:schemeClr val="tx1"/>
                </a:solidFill>
                <a:effectLst/>
                <a:latin typeface="Arial" panose="020B0604020202020204" pitchFamily="34" charset="0"/>
                <a:cs typeface="Arial" panose="020B0604020202020204" pitchFamily="34" charset="0"/>
              </a:rPr>
              <a:t>: 0.4504666294372765</a:t>
            </a:r>
            <a:endParaRPr lang="en-IN" sz="1200" dirty="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EFDE5FB-CF3E-6D4D-1E3D-E9DDDFB044A7}"/>
              </a:ext>
            </a:extLst>
          </p:cNvPr>
          <p:cNvSpPr txBox="1"/>
          <p:nvPr/>
        </p:nvSpPr>
        <p:spPr>
          <a:xfrm>
            <a:off x="5542476" y="1173389"/>
            <a:ext cx="3150420" cy="3739998"/>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600" b="1" i="0" dirty="0">
                <a:solidFill>
                  <a:schemeClr val="accent5">
                    <a:lumMod val="50000"/>
                  </a:schemeClr>
                </a:solidFill>
                <a:effectLst/>
                <a:latin typeface="Arial" panose="020B0604020202020204" pitchFamily="34" charset="0"/>
                <a:cs typeface="Arial" panose="020B0604020202020204" pitchFamily="34" charset="0"/>
              </a:rPr>
              <a:t>Here is the Silhouette analysis done on the above plots to select an optimal value for </a:t>
            </a:r>
            <a:r>
              <a:rPr lang="en-US" sz="1600" b="1"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600" b="1" i="0" dirty="0">
                <a:solidFill>
                  <a:schemeClr val="accent5">
                    <a:lumMod val="50000"/>
                  </a:schemeClr>
                </a:solidFill>
                <a:effectLst/>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v"/>
            </a:pPr>
            <a:r>
              <a:rPr lang="en-US" sz="1600" b="1" i="0" dirty="0">
                <a:solidFill>
                  <a:schemeClr val="accent5">
                    <a:lumMod val="50000"/>
                  </a:schemeClr>
                </a:solidFill>
                <a:effectLst/>
                <a:latin typeface="Arial" panose="020B0604020202020204" pitchFamily="34" charset="0"/>
                <a:cs typeface="Arial" panose="020B0604020202020204" pitchFamily="34" charset="0"/>
              </a:rPr>
              <a:t>The value of 4 and 5 for </a:t>
            </a:r>
            <a:r>
              <a:rPr lang="en-US" sz="1600" b="1" i="0" dirty="0" err="1">
                <a:solidFill>
                  <a:schemeClr val="accent5">
                    <a:lumMod val="50000"/>
                  </a:schemeClr>
                </a:solidFill>
                <a:effectLst/>
                <a:latin typeface="Arial" panose="020B0604020202020204" pitchFamily="34" charset="0"/>
                <a:cs typeface="Arial" panose="020B0604020202020204" pitchFamily="34" charset="0"/>
              </a:rPr>
              <a:t>n_clusters</a:t>
            </a:r>
            <a:r>
              <a:rPr lang="en-US" sz="1600" b="1" i="0" dirty="0">
                <a:solidFill>
                  <a:schemeClr val="accent5">
                    <a:lumMod val="50000"/>
                  </a:schemeClr>
                </a:solidFill>
                <a:effectLst/>
                <a:latin typeface="Arial" panose="020B0604020202020204" pitchFamily="34" charset="0"/>
                <a:cs typeface="Arial" panose="020B0604020202020204" pitchFamily="34" charset="0"/>
              </a:rPr>
              <a:t> looks to be the optimal one. The silhouette score for each cluster is above average silhouette scores.</a:t>
            </a:r>
          </a:p>
        </p:txBody>
      </p:sp>
    </p:spTree>
    <p:extLst>
      <p:ext uri="{BB962C8B-B14F-4D97-AF65-F5344CB8AC3E}">
        <p14:creationId xmlns:p14="http://schemas.microsoft.com/office/powerpoint/2010/main" val="1357452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EF27FC8-27B7-AE4F-B075-02BE6E3FA37C}"/>
              </a:ext>
            </a:extLst>
          </p:cNvPr>
          <p:cNvSpPr txBox="1">
            <a:spLocks/>
          </p:cNvSpPr>
          <p:nvPr/>
        </p:nvSpPr>
        <p:spPr>
          <a:xfrm>
            <a:off x="685800" y="468767"/>
            <a:ext cx="2428850"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IN" sz="3200" b="1" spc="-5" dirty="0">
                <a:solidFill>
                  <a:srgbClr val="FF0000"/>
                </a:solidFill>
                <a:latin typeface="+mn-lt"/>
              </a:rPr>
              <a:t>Clusters</a:t>
            </a:r>
            <a:endParaRPr lang="en-IN" sz="3200" b="1" dirty="0">
              <a:solidFill>
                <a:srgbClr val="FF0000"/>
              </a:solidFill>
              <a:latin typeface="+mn-lt"/>
            </a:endParaRPr>
          </a:p>
        </p:txBody>
      </p:sp>
      <p:sp>
        <p:nvSpPr>
          <p:cNvPr id="6" name="TextBox 5">
            <a:extLst>
              <a:ext uri="{FF2B5EF4-FFF2-40B4-BE49-F238E27FC236}">
                <a16:creationId xmlns:a16="http://schemas.microsoft.com/office/drawing/2014/main" id="{4A907791-32AB-8711-62C2-0204CA317E02}"/>
              </a:ext>
            </a:extLst>
          </p:cNvPr>
          <p:cNvSpPr txBox="1"/>
          <p:nvPr/>
        </p:nvSpPr>
        <p:spPr>
          <a:xfrm>
            <a:off x="685800" y="4166977"/>
            <a:ext cx="8001000" cy="307777"/>
          </a:xfrm>
          <a:prstGeom prst="rect">
            <a:avLst/>
          </a:prstGeom>
          <a:noFill/>
        </p:spPr>
        <p:txBody>
          <a:bodyPr wrap="square">
            <a:spAutoFit/>
          </a:bodyPr>
          <a:lstStyle/>
          <a:p>
            <a:r>
              <a:rPr lang="en-US" b="0" i="0" dirty="0">
                <a:solidFill>
                  <a:schemeClr val="accent3">
                    <a:lumMod val="50000"/>
                  </a:schemeClr>
                </a:solidFill>
                <a:effectLst/>
                <a:latin typeface="Arial" panose="020B0604020202020204" pitchFamily="34" charset="0"/>
                <a:cs typeface="Arial" panose="020B0604020202020204" pitchFamily="34" charset="0"/>
              </a:rPr>
              <a:t>We clearly see that one cluster is the largest and one cluster has the fewest number of movies</a:t>
            </a:r>
            <a:r>
              <a:rPr lang="en-US" b="0" i="0" dirty="0">
                <a:solidFill>
                  <a:schemeClr val="accent1">
                    <a:lumMod val="50000"/>
                  </a:schemeClr>
                </a:solidFill>
                <a:effectLst/>
                <a:latin typeface="Arial" panose="020B0604020202020204" pitchFamily="34" charset="0"/>
                <a:cs typeface="Arial" panose="020B0604020202020204" pitchFamily="34" charset="0"/>
              </a:rPr>
              <a:t>.</a:t>
            </a:r>
            <a:endParaRPr lang="en-IN" dirty="0">
              <a:solidFill>
                <a:schemeClr val="accent1">
                  <a:lumMod val="50000"/>
                </a:schemeClr>
              </a:solidFill>
              <a:latin typeface="Arial" panose="020B0604020202020204" pitchFamily="34" charset="0"/>
              <a:cs typeface="Arial" panose="020B0604020202020204" pitchFamily="34" charset="0"/>
            </a:endParaRPr>
          </a:p>
        </p:txBody>
      </p:sp>
      <p:sp>
        <p:nvSpPr>
          <p:cNvPr id="13" name="object 3">
            <a:extLst>
              <a:ext uri="{FF2B5EF4-FFF2-40B4-BE49-F238E27FC236}">
                <a16:creationId xmlns:a16="http://schemas.microsoft.com/office/drawing/2014/main" id="{EE9173E1-C25B-BAB7-5330-838A2A02350E}"/>
              </a:ext>
            </a:extLst>
          </p:cNvPr>
          <p:cNvSpPr/>
          <p:nvPr/>
        </p:nvSpPr>
        <p:spPr>
          <a:xfrm>
            <a:off x="685800" y="1098001"/>
            <a:ext cx="8316468" cy="294436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47719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F34A754-0249-4FAA-44A9-5094F115C684}"/>
              </a:ext>
            </a:extLst>
          </p:cNvPr>
          <p:cNvSpPr txBox="1">
            <a:spLocks/>
          </p:cNvSpPr>
          <p:nvPr/>
        </p:nvSpPr>
        <p:spPr>
          <a:xfrm>
            <a:off x="533400" y="133350"/>
            <a:ext cx="2276450"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IN" sz="3200" b="1" spc="-5" dirty="0">
                <a:solidFill>
                  <a:srgbClr val="FF0000"/>
                </a:solidFill>
                <a:latin typeface="+mn-lt"/>
              </a:rPr>
              <a:t>Conclusion</a:t>
            </a:r>
            <a:endParaRPr lang="en-IN" sz="3200" b="1" dirty="0">
              <a:solidFill>
                <a:srgbClr val="FF0000"/>
              </a:solidFill>
              <a:latin typeface="+mn-lt"/>
            </a:endParaRPr>
          </a:p>
        </p:txBody>
      </p:sp>
      <p:sp>
        <p:nvSpPr>
          <p:cNvPr id="5" name="TextBox 4">
            <a:extLst>
              <a:ext uri="{FF2B5EF4-FFF2-40B4-BE49-F238E27FC236}">
                <a16:creationId xmlns:a16="http://schemas.microsoft.com/office/drawing/2014/main" id="{B365FC14-71B7-61AB-4971-CD694AF4ABB0}"/>
              </a:ext>
            </a:extLst>
          </p:cNvPr>
          <p:cNvSpPr txBox="1"/>
          <p:nvPr/>
        </p:nvSpPr>
        <p:spPr>
          <a:xfrm>
            <a:off x="228600" y="637975"/>
            <a:ext cx="8458200" cy="4549707"/>
          </a:xfrm>
          <a:prstGeom prst="rect">
            <a:avLst/>
          </a:prstGeom>
          <a:noFill/>
        </p:spPr>
        <p:txBody>
          <a:bodyPr wrap="square">
            <a:spAutoFit/>
          </a:bodyPr>
          <a:lstStyle/>
          <a:p>
            <a:pPr marL="171450" algn="just">
              <a:spcAft>
                <a:spcPts val="300"/>
              </a:spcAft>
              <a:buBlip>
                <a:blip r:embed="rId2">
                  <a:extLst>
                    <a:ext uri="{96DAC541-7B7A-43D3-8B79-37D633B846F1}">
                      <asvg:svgBlip xmlns:asvg="http://schemas.microsoft.com/office/drawing/2016/SVG/main" r:embed="rId3"/>
                    </a:ext>
                  </a:extLst>
                </a:blip>
              </a:buBlip>
            </a:pPr>
            <a:r>
              <a:rPr lang="en-IN" sz="1200" dirty="0">
                <a:solidFill>
                  <a:schemeClr val="accent3">
                    <a:lumMod val="50000"/>
                  </a:schemeClr>
                </a:solidFill>
                <a:latin typeface="Arial" panose="020B0604020202020204" pitchFamily="34" charset="0"/>
                <a:cs typeface="Arial" panose="020B0604020202020204" pitchFamily="34" charset="0"/>
              </a:rPr>
              <a:t>Data set contains 7787 rows and 12 columns in that cast and director features contains  large number of missing values so we can drop it.</a:t>
            </a:r>
          </a:p>
          <a:p>
            <a:pPr marL="171450" algn="just">
              <a:spcAft>
                <a:spcPts val="300"/>
              </a:spcAft>
              <a:buBlip>
                <a:blip r:embed="rId2">
                  <a:extLst>
                    <a:ext uri="{96DAC541-7B7A-43D3-8B79-37D633B846F1}">
                      <asvg:svgBlip xmlns:asvg="http://schemas.microsoft.com/office/drawing/2016/SVG/main" r:embed="rId3"/>
                    </a:ext>
                  </a:extLst>
                </a:blip>
              </a:buBlip>
            </a:pPr>
            <a:r>
              <a:rPr lang="en-IN" sz="1200" dirty="0">
                <a:solidFill>
                  <a:schemeClr val="accent3">
                    <a:lumMod val="50000"/>
                  </a:schemeClr>
                </a:solidFill>
                <a:latin typeface="Arial" panose="020B0604020202020204" pitchFamily="34" charset="0"/>
                <a:cs typeface="Arial" panose="020B0604020202020204" pitchFamily="34" charset="0"/>
              </a:rPr>
              <a:t>We have two types of content TV shows and Movies (30.9% contains TV shows and 69.1% contains Movies).</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71450" algn="just">
              <a:spcAft>
                <a:spcPts val="300"/>
              </a:spcAft>
              <a:buBlip>
                <a:blip r:embed="rId2">
                  <a:extLst>
                    <a:ext uri="{96DAC541-7B7A-43D3-8B79-37D633B846F1}">
                      <asvg:svgBlip xmlns:asvg="http://schemas.microsoft.com/office/drawing/2016/SVG/main" r:embed="rId3"/>
                    </a:ext>
                  </a:extLst>
                </a:blip>
              </a:buBlip>
            </a:pPr>
            <a:r>
              <a:rPr lang="en-US" sz="1200" dirty="0">
                <a:solidFill>
                  <a:schemeClr val="accent3">
                    <a:lumMod val="50000"/>
                  </a:schemeClr>
                </a:solidFill>
                <a:latin typeface="Arial" panose="020B0604020202020204" pitchFamily="34" charset="0"/>
                <a:cs typeface="Arial" panose="020B0604020202020204" pitchFamily="34" charset="0"/>
              </a:rPr>
              <a:t>Most films </a:t>
            </a:r>
            <a:r>
              <a:rPr lang="en-US" sz="1200" spc="-5" dirty="0">
                <a:solidFill>
                  <a:schemeClr val="accent3">
                    <a:lumMod val="50000"/>
                  </a:schemeClr>
                </a:solidFill>
                <a:latin typeface="Arial" panose="020B0604020202020204" pitchFamily="34" charset="0"/>
                <a:cs typeface="Arial" panose="020B0604020202020204" pitchFamily="34" charset="0"/>
              </a:rPr>
              <a:t>were released in </a:t>
            </a:r>
            <a:r>
              <a:rPr lang="en-US" sz="1200" dirty="0">
                <a:solidFill>
                  <a:schemeClr val="accent3">
                    <a:lumMod val="50000"/>
                  </a:schemeClr>
                </a:solidFill>
                <a:latin typeface="Arial" panose="020B0604020202020204" pitchFamily="34" charset="0"/>
                <a:cs typeface="Arial" panose="020B0604020202020204" pitchFamily="34" charset="0"/>
              </a:rPr>
              <a:t>the </a:t>
            </a:r>
            <a:r>
              <a:rPr lang="en-US" sz="1200" spc="-5" dirty="0">
                <a:solidFill>
                  <a:schemeClr val="accent3">
                    <a:lumMod val="50000"/>
                  </a:schemeClr>
                </a:solidFill>
                <a:latin typeface="Arial" panose="020B0604020202020204" pitchFamily="34" charset="0"/>
                <a:cs typeface="Arial" panose="020B0604020202020204" pitchFamily="34" charset="0"/>
              </a:rPr>
              <a:t>years 2018, 2019, and</a:t>
            </a:r>
            <a:r>
              <a:rPr lang="en-US" sz="1200" spc="-30"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2020 and</a:t>
            </a:r>
            <a:r>
              <a:rPr lang="en-IN" sz="1200" spc="-5" dirty="0">
                <a:solidFill>
                  <a:schemeClr val="accent3">
                    <a:lumMod val="50000"/>
                  </a:schemeClr>
                </a:solidFill>
                <a:latin typeface="Arial" panose="020B0604020202020204" pitchFamily="34" charset="0"/>
                <a:cs typeface="Arial" panose="020B0604020202020204" pitchFamily="34" charset="0"/>
              </a:rPr>
              <a:t> </a:t>
            </a:r>
            <a:r>
              <a:rPr lang="en-IN" sz="1200" dirty="0">
                <a:solidFill>
                  <a:schemeClr val="accent3">
                    <a:lumMod val="50000"/>
                  </a:schemeClr>
                </a:solidFill>
                <a:latin typeface="Arial" panose="020B0604020202020204" pitchFamily="34" charset="0"/>
                <a:cs typeface="Arial" panose="020B0604020202020204" pitchFamily="34" charset="0"/>
              </a:rPr>
              <a:t>united states have the maximum content on Netflix.</a:t>
            </a:r>
          </a:p>
          <a:p>
            <a:pPr marL="183515" marR="252729" algn="just">
              <a:lnSpc>
                <a:spcPct val="114999"/>
              </a:lnSpc>
              <a:spcAft>
                <a:spcPts val="300"/>
              </a:spcAft>
              <a:buBlip>
                <a:blip r:embed="rId2">
                  <a:extLst>
                    <a:ext uri="{96DAC541-7B7A-43D3-8B79-37D633B846F1}">
                      <asvg:svgBlip xmlns:asvg="http://schemas.microsoft.com/office/drawing/2016/SVG/main" r:embed="rId3"/>
                    </a:ext>
                  </a:extLst>
                </a:blip>
              </a:buBlip>
              <a:tabLst>
                <a:tab pos="402590" algn="l"/>
                <a:tab pos="403225" algn="l"/>
              </a:tabLst>
            </a:pPr>
            <a:r>
              <a:rPr lang="en-US" sz="1200" spc="-5" dirty="0">
                <a:solidFill>
                  <a:schemeClr val="accent3">
                    <a:lumMod val="50000"/>
                  </a:schemeClr>
                </a:solidFill>
                <a:latin typeface="Arial" panose="020B0604020202020204" pitchFamily="34" charset="0"/>
                <a:cs typeface="Arial" panose="020B0604020202020204" pitchFamily="34" charset="0"/>
              </a:rPr>
              <a:t>The months of </a:t>
            </a:r>
            <a:r>
              <a:rPr lang="en-US" sz="1200" spc="-15" dirty="0">
                <a:solidFill>
                  <a:schemeClr val="accent3">
                    <a:lumMod val="50000"/>
                  </a:schemeClr>
                </a:solidFill>
                <a:latin typeface="Arial" panose="020B0604020202020204" pitchFamily="34" charset="0"/>
                <a:cs typeface="Arial" panose="020B0604020202020204" pitchFamily="34" charset="0"/>
              </a:rPr>
              <a:t>October, November, </a:t>
            </a:r>
            <a:r>
              <a:rPr lang="en-US" sz="1200" spc="-5" dirty="0">
                <a:solidFill>
                  <a:schemeClr val="accent3">
                    <a:lumMod val="50000"/>
                  </a:schemeClr>
                </a:solidFill>
                <a:latin typeface="Arial" panose="020B0604020202020204" pitchFamily="34" charset="0"/>
                <a:cs typeface="Arial" panose="020B0604020202020204" pitchFamily="34" charset="0"/>
              </a:rPr>
              <a:t>December and January had </a:t>
            </a:r>
            <a:r>
              <a:rPr lang="en-US" sz="1200" dirty="0">
                <a:solidFill>
                  <a:schemeClr val="accent3">
                    <a:lumMod val="50000"/>
                  </a:schemeClr>
                </a:solidFill>
                <a:latin typeface="Arial" panose="020B0604020202020204" pitchFamily="34" charset="0"/>
                <a:cs typeface="Arial" panose="020B0604020202020204" pitchFamily="34" charset="0"/>
              </a:rPr>
              <a:t>the </a:t>
            </a:r>
            <a:r>
              <a:rPr lang="en-US" sz="1200" spc="-5" dirty="0">
                <a:solidFill>
                  <a:schemeClr val="accent3">
                    <a:lumMod val="50000"/>
                  </a:schemeClr>
                </a:solidFill>
                <a:latin typeface="Arial" panose="020B0604020202020204" pitchFamily="34" charset="0"/>
                <a:cs typeface="Arial" panose="020B0604020202020204" pitchFamily="34" charset="0"/>
              </a:rPr>
              <a:t>largest number of </a:t>
            </a:r>
            <a:r>
              <a:rPr lang="en-US" sz="1200" dirty="0">
                <a:solidFill>
                  <a:schemeClr val="accent3">
                    <a:lumMod val="50000"/>
                  </a:schemeClr>
                </a:solidFill>
                <a:latin typeface="Arial" panose="020B0604020202020204" pitchFamily="34" charset="0"/>
                <a:cs typeface="Arial" panose="020B0604020202020204" pitchFamily="34" charset="0"/>
              </a:rPr>
              <a:t>films </a:t>
            </a:r>
            <a:r>
              <a:rPr lang="en-US" sz="1200" spc="-5" dirty="0">
                <a:solidFill>
                  <a:schemeClr val="accent3">
                    <a:lumMod val="50000"/>
                  </a:schemeClr>
                </a:solidFill>
                <a:latin typeface="Arial" panose="020B0604020202020204" pitchFamily="34" charset="0"/>
                <a:cs typeface="Arial" panose="020B0604020202020204" pitchFamily="34" charset="0"/>
              </a:rPr>
              <a:t>and Tv-shows</a:t>
            </a:r>
            <a:r>
              <a:rPr lang="en-US" sz="1200" spc="-10"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released.</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84150" algn="just">
              <a:lnSpc>
                <a:spcPct val="100000"/>
              </a:lnSpc>
              <a:spcBef>
                <a:spcPts val="235"/>
              </a:spcBef>
              <a:spcAft>
                <a:spcPts val="300"/>
              </a:spcAft>
              <a:buBlip>
                <a:blip r:embed="rId2">
                  <a:extLst>
                    <a:ext uri="{96DAC541-7B7A-43D3-8B79-37D633B846F1}">
                      <asvg:svgBlip xmlns:asvg="http://schemas.microsoft.com/office/drawing/2016/SVG/main" r:embed="rId3"/>
                    </a:ext>
                  </a:extLst>
                </a:blip>
              </a:buBlip>
              <a:tabLst>
                <a:tab pos="402590" algn="l"/>
                <a:tab pos="403225" algn="l"/>
              </a:tabLst>
            </a:pPr>
            <a:r>
              <a:rPr lang="en-US" sz="1200" spc="-5" dirty="0">
                <a:solidFill>
                  <a:schemeClr val="accent3">
                    <a:lumMod val="50000"/>
                  </a:schemeClr>
                </a:solidFill>
                <a:latin typeface="Arial" panose="020B0604020202020204" pitchFamily="34" charset="0"/>
                <a:cs typeface="Arial" panose="020B0604020202020204" pitchFamily="34" charset="0"/>
              </a:rPr>
              <a:t>The USA, India, </a:t>
            </a:r>
            <a:r>
              <a:rPr lang="en-US" sz="1200" dirty="0">
                <a:solidFill>
                  <a:schemeClr val="accent3">
                    <a:lumMod val="50000"/>
                  </a:schemeClr>
                </a:solidFill>
                <a:latin typeface="Arial" panose="020B0604020202020204" pitchFamily="34" charset="0"/>
                <a:cs typeface="Arial" panose="020B0604020202020204" pitchFamily="34" charset="0"/>
              </a:rPr>
              <a:t>the </a:t>
            </a:r>
            <a:r>
              <a:rPr lang="en-US" sz="1200" spc="-5" dirty="0">
                <a:solidFill>
                  <a:schemeClr val="accent3">
                    <a:lumMod val="50000"/>
                  </a:schemeClr>
                </a:solidFill>
                <a:latin typeface="Arial" panose="020B0604020202020204" pitchFamily="34" charset="0"/>
                <a:cs typeface="Arial" panose="020B0604020202020204" pitchFamily="34" charset="0"/>
              </a:rPr>
              <a:t>United Kingdom, Canada, and Egypt are </a:t>
            </a:r>
            <a:r>
              <a:rPr lang="en-US" sz="1200" dirty="0">
                <a:solidFill>
                  <a:schemeClr val="accent3">
                    <a:lumMod val="50000"/>
                  </a:schemeClr>
                </a:solidFill>
                <a:latin typeface="Arial" panose="020B0604020202020204" pitchFamily="34" charset="0"/>
                <a:cs typeface="Arial" panose="020B0604020202020204" pitchFamily="34" charset="0"/>
              </a:rPr>
              <a:t>the top five </a:t>
            </a:r>
            <a:r>
              <a:rPr lang="en-US" sz="1200" spc="-5" dirty="0">
                <a:solidFill>
                  <a:schemeClr val="accent3">
                    <a:lumMod val="50000"/>
                  </a:schemeClr>
                </a:solidFill>
                <a:latin typeface="Arial" panose="020B0604020202020204" pitchFamily="34" charset="0"/>
                <a:cs typeface="Arial" panose="020B0604020202020204" pitchFamily="34" charset="0"/>
              </a:rPr>
              <a:t>producer</a:t>
            </a:r>
            <a:r>
              <a:rPr lang="en-US" sz="1200" spc="-50"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countries.</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84150" algn="just">
              <a:lnSpc>
                <a:spcPct val="100000"/>
              </a:lnSpc>
              <a:spcBef>
                <a:spcPts val="420"/>
              </a:spcBef>
              <a:spcAft>
                <a:spcPts val="300"/>
              </a:spcAft>
              <a:buBlip>
                <a:blip r:embed="rId2">
                  <a:extLst>
                    <a:ext uri="{96DAC541-7B7A-43D3-8B79-37D633B846F1}">
                      <asvg:svgBlip xmlns:asvg="http://schemas.microsoft.com/office/drawing/2016/SVG/main" r:embed="rId3"/>
                    </a:ext>
                  </a:extLst>
                </a:blip>
              </a:buBlip>
              <a:tabLst>
                <a:tab pos="354965" algn="l"/>
                <a:tab pos="355600" algn="l"/>
              </a:tabLst>
            </a:pPr>
            <a:r>
              <a:rPr lang="en-US" sz="1200" spc="-5" dirty="0">
                <a:solidFill>
                  <a:schemeClr val="accent3">
                    <a:lumMod val="50000"/>
                  </a:schemeClr>
                </a:solidFill>
                <a:latin typeface="Arial" panose="020B0604020202020204" pitchFamily="34" charset="0"/>
                <a:cs typeface="Arial" panose="020B0604020202020204" pitchFamily="34" charset="0"/>
              </a:rPr>
              <a:t>For </a:t>
            </a:r>
            <a:r>
              <a:rPr lang="en-US" sz="1200" dirty="0">
                <a:solidFill>
                  <a:schemeClr val="accent3">
                    <a:lumMod val="50000"/>
                  </a:schemeClr>
                </a:solidFill>
                <a:latin typeface="Arial" panose="020B0604020202020204" pitchFamily="34" charset="0"/>
                <a:cs typeface="Arial" panose="020B0604020202020204" pitchFamily="34" charset="0"/>
              </a:rPr>
              <a:t>the </a:t>
            </a:r>
            <a:r>
              <a:rPr lang="en-US" sz="1200" spc="-5" dirty="0">
                <a:solidFill>
                  <a:schemeClr val="accent3">
                    <a:lumMod val="50000"/>
                  </a:schemeClr>
                </a:solidFill>
                <a:latin typeface="Arial" panose="020B0604020202020204" pitchFamily="34" charset="0"/>
                <a:cs typeface="Arial" panose="020B0604020202020204" pitchFamily="34" charset="0"/>
              </a:rPr>
              <a:t>clustering algorithm, we utilized </a:t>
            </a:r>
            <a:r>
              <a:rPr lang="en-US" sz="1200" dirty="0">
                <a:solidFill>
                  <a:schemeClr val="accent3">
                    <a:lumMod val="50000"/>
                  </a:schemeClr>
                </a:solidFill>
                <a:latin typeface="Arial" panose="020B0604020202020204" pitchFamily="34" charset="0"/>
                <a:cs typeface="Arial" panose="020B0604020202020204" pitchFamily="34" charset="0"/>
              </a:rPr>
              <a:t>type, </a:t>
            </a:r>
            <a:r>
              <a:rPr lang="en-US" sz="1200" spc="-15" dirty="0">
                <a:solidFill>
                  <a:schemeClr val="accent3">
                    <a:lumMod val="50000"/>
                  </a:schemeClr>
                </a:solidFill>
                <a:latin typeface="Arial" panose="020B0604020202020204" pitchFamily="34" charset="0"/>
                <a:cs typeface="Arial" panose="020B0604020202020204" pitchFamily="34" charset="0"/>
              </a:rPr>
              <a:t>director, </a:t>
            </a:r>
            <a:r>
              <a:rPr lang="en-US" sz="1200" spc="-5" dirty="0">
                <a:solidFill>
                  <a:schemeClr val="accent3">
                    <a:lumMod val="50000"/>
                  </a:schemeClr>
                </a:solidFill>
                <a:latin typeface="Arial" panose="020B0604020202020204" pitchFamily="34" charset="0"/>
                <a:cs typeface="Arial" panose="020B0604020202020204" pitchFamily="34" charset="0"/>
              </a:rPr>
              <a:t>nation, released </a:t>
            </a:r>
            <a:r>
              <a:rPr lang="en-US" sz="1200" spc="-20" dirty="0">
                <a:solidFill>
                  <a:schemeClr val="accent3">
                    <a:lumMod val="50000"/>
                  </a:schemeClr>
                </a:solidFill>
                <a:latin typeface="Arial" panose="020B0604020202020204" pitchFamily="34" charset="0"/>
                <a:cs typeface="Arial" panose="020B0604020202020204" pitchFamily="34" charset="0"/>
              </a:rPr>
              <a:t>year, </a:t>
            </a:r>
            <a:r>
              <a:rPr lang="en-US" sz="1200" spc="-5" dirty="0">
                <a:solidFill>
                  <a:schemeClr val="accent3">
                    <a:lumMod val="50000"/>
                  </a:schemeClr>
                </a:solidFill>
                <a:latin typeface="Arial" panose="020B0604020202020204" pitchFamily="34" charset="0"/>
                <a:cs typeface="Arial" panose="020B0604020202020204" pitchFamily="34" charset="0"/>
              </a:rPr>
              <a:t>genre, and</a:t>
            </a:r>
            <a:r>
              <a:rPr lang="en-US" sz="1200" spc="5" dirty="0">
                <a:solidFill>
                  <a:schemeClr val="accent3">
                    <a:lumMod val="50000"/>
                  </a:schemeClr>
                </a:solidFill>
                <a:latin typeface="Arial" panose="020B0604020202020204" pitchFamily="34" charset="0"/>
                <a:cs typeface="Arial" panose="020B0604020202020204" pitchFamily="34" charset="0"/>
              </a:rPr>
              <a:t> </a:t>
            </a:r>
            <a:r>
              <a:rPr lang="en-US" sz="1200" spc="-20" dirty="0">
                <a:solidFill>
                  <a:schemeClr val="accent3">
                    <a:lumMod val="50000"/>
                  </a:schemeClr>
                </a:solidFill>
                <a:latin typeface="Arial" panose="020B0604020202020204" pitchFamily="34" charset="0"/>
                <a:cs typeface="Arial" panose="020B0604020202020204" pitchFamily="34" charset="0"/>
              </a:rPr>
              <a:t>year.</a:t>
            </a:r>
            <a:r>
              <a:rPr lang="en-US" sz="1200" spc="-5" dirty="0">
                <a:solidFill>
                  <a:schemeClr val="accent3">
                    <a:lumMod val="50000"/>
                  </a:schemeClr>
                </a:solidFill>
                <a:latin typeface="Arial" panose="020B0604020202020204" pitchFamily="34" charset="0"/>
                <a:cs typeface="Arial" panose="020B0604020202020204" pitchFamily="34" charset="0"/>
              </a:rPr>
              <a:t> </a:t>
            </a:r>
          </a:p>
          <a:p>
            <a:pPr marL="184150" algn="just">
              <a:lnSpc>
                <a:spcPct val="100000"/>
              </a:lnSpc>
              <a:spcBef>
                <a:spcPts val="420"/>
              </a:spcBef>
              <a:spcAft>
                <a:spcPts val="300"/>
              </a:spcAft>
              <a:buBlip>
                <a:blip r:embed="rId2">
                  <a:extLst>
                    <a:ext uri="{96DAC541-7B7A-43D3-8B79-37D633B846F1}">
                      <asvg:svgBlip xmlns:asvg="http://schemas.microsoft.com/office/drawing/2016/SVG/main" r:embed="rId3"/>
                    </a:ext>
                  </a:extLst>
                </a:blip>
              </a:buBlip>
              <a:tabLst>
                <a:tab pos="354965" algn="l"/>
                <a:tab pos="355600" algn="l"/>
              </a:tabLst>
            </a:pPr>
            <a:r>
              <a:rPr lang="en-US" sz="1200" spc="-5" dirty="0">
                <a:solidFill>
                  <a:schemeClr val="accent3">
                    <a:lumMod val="50000"/>
                  </a:schemeClr>
                </a:solidFill>
                <a:latin typeface="Arial" panose="020B0604020202020204" pitchFamily="34" charset="0"/>
                <a:cs typeface="Arial" panose="020B0604020202020204" pitchFamily="34" charset="0"/>
              </a:rPr>
              <a:t>LDA and LSA has sorted much more similar </a:t>
            </a:r>
            <a:r>
              <a:rPr lang="en-US" sz="1200" dirty="0">
                <a:solidFill>
                  <a:schemeClr val="accent3">
                    <a:lumMod val="50000"/>
                  </a:schemeClr>
                </a:solidFill>
                <a:latin typeface="Arial" panose="020B0604020202020204" pitchFamily="34" charset="0"/>
                <a:cs typeface="Arial" panose="020B0604020202020204" pitchFamily="34" charset="0"/>
              </a:rPr>
              <a:t>titles </a:t>
            </a:r>
            <a:r>
              <a:rPr lang="en-US" sz="1200" spc="-5" dirty="0">
                <a:solidFill>
                  <a:schemeClr val="accent3">
                    <a:lumMod val="50000"/>
                  </a:schemeClr>
                </a:solidFill>
                <a:latin typeface="Arial" panose="020B0604020202020204" pitchFamily="34" charset="0"/>
                <a:cs typeface="Arial" panose="020B0604020202020204" pitchFamily="34" charset="0"/>
              </a:rPr>
              <a:t>in a group </a:t>
            </a:r>
            <a:r>
              <a:rPr lang="en-US" sz="1200" dirty="0">
                <a:solidFill>
                  <a:schemeClr val="accent3">
                    <a:lumMod val="50000"/>
                  </a:schemeClr>
                </a:solidFill>
                <a:latin typeface="Arial" panose="020B0604020202020204" pitchFamily="34" charset="0"/>
                <a:cs typeface="Arial" panose="020B0604020202020204" pitchFamily="34" charset="0"/>
              </a:rPr>
              <a:t>of</a:t>
            </a:r>
            <a:r>
              <a:rPr lang="en-US" sz="1200" spc="85"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genre.</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83516" algn="just">
              <a:lnSpc>
                <a:spcPct val="100000"/>
              </a:lnSpc>
              <a:spcBef>
                <a:spcPts val="325"/>
              </a:spcBef>
              <a:spcAft>
                <a:spcPts val="300"/>
              </a:spcAft>
              <a:buBlip>
                <a:blip r:embed="rId2">
                  <a:extLst>
                    <a:ext uri="{96DAC541-7B7A-43D3-8B79-37D633B846F1}">
                      <asvg:svgBlip xmlns:asvg="http://schemas.microsoft.com/office/drawing/2016/SVG/main" r:embed="rId3"/>
                    </a:ext>
                  </a:extLst>
                </a:blip>
              </a:buBlip>
              <a:tabLst>
                <a:tab pos="419100" algn="l"/>
                <a:tab pos="419734" algn="l"/>
              </a:tabLst>
            </a:pPr>
            <a:r>
              <a:rPr lang="en-IN" sz="1200" dirty="0">
                <a:solidFill>
                  <a:schemeClr val="accent3">
                    <a:lumMod val="50000"/>
                  </a:schemeClr>
                </a:solidFill>
                <a:latin typeface="Arial" panose="020B0604020202020204" pitchFamily="34" charset="0"/>
                <a:cs typeface="Arial" panose="020B0604020202020204" pitchFamily="34" charset="0"/>
              </a:rPr>
              <a:t>Applied different clustering models </a:t>
            </a:r>
            <a:r>
              <a:rPr lang="en-IN" sz="1200" dirty="0" err="1">
                <a:solidFill>
                  <a:schemeClr val="accent3">
                    <a:lumMod val="50000"/>
                  </a:schemeClr>
                </a:solidFill>
                <a:latin typeface="Arial" panose="020B0604020202020204" pitchFamily="34" charset="0"/>
                <a:cs typeface="Arial" panose="020B0604020202020204" pitchFamily="34" charset="0"/>
              </a:rPr>
              <a:t>Kmeans</a:t>
            </a:r>
            <a:r>
              <a:rPr lang="en-IN" sz="1200" dirty="0">
                <a:solidFill>
                  <a:schemeClr val="accent3">
                    <a:lumMod val="50000"/>
                  </a:schemeClr>
                </a:solidFill>
                <a:latin typeface="Arial" panose="020B0604020202020204" pitchFamily="34" charset="0"/>
                <a:cs typeface="Arial" panose="020B0604020202020204" pitchFamily="34" charset="0"/>
              </a:rPr>
              <a:t>, hierarchical, Agglomerative clustering on data we got the best cluster arrangements.</a:t>
            </a:r>
          </a:p>
          <a:p>
            <a:pPr marL="184150" algn="just">
              <a:lnSpc>
                <a:spcPct val="100000"/>
              </a:lnSpc>
              <a:spcBef>
                <a:spcPts val="229"/>
              </a:spcBef>
              <a:spcAft>
                <a:spcPts val="300"/>
              </a:spcAft>
              <a:buBlip>
                <a:blip r:embed="rId2">
                  <a:extLst>
                    <a:ext uri="{96DAC541-7B7A-43D3-8B79-37D633B846F1}">
                      <asvg:svgBlip xmlns:asvg="http://schemas.microsoft.com/office/drawing/2016/SVG/main" r:embed="rId3"/>
                    </a:ext>
                  </a:extLst>
                </a:blip>
              </a:buBlip>
              <a:tabLst>
                <a:tab pos="402590" algn="l"/>
                <a:tab pos="403225" algn="l"/>
              </a:tabLst>
            </a:pPr>
            <a:r>
              <a:rPr lang="en-US" sz="1200" spc="-5" dirty="0">
                <a:solidFill>
                  <a:schemeClr val="accent3">
                    <a:lumMod val="50000"/>
                  </a:schemeClr>
                </a:solidFill>
                <a:latin typeface="Arial" panose="020B0604020202020204" pitchFamily="34" charset="0"/>
                <a:cs typeface="Arial" panose="020B0604020202020204" pitchFamily="34" charset="0"/>
              </a:rPr>
              <a:t>In Affinity Propagation, we had 13 clusters and </a:t>
            </a:r>
            <a:r>
              <a:rPr lang="en-US" sz="1200" dirty="0">
                <a:solidFill>
                  <a:schemeClr val="accent3">
                    <a:lumMod val="50000"/>
                  </a:schemeClr>
                </a:solidFill>
                <a:latin typeface="Arial" panose="020B0604020202020204" pitchFamily="34" charset="0"/>
                <a:cs typeface="Arial" panose="020B0604020202020204" pitchFamily="34" charset="0"/>
              </a:rPr>
              <a:t>a </a:t>
            </a:r>
            <a:r>
              <a:rPr lang="en-US" sz="1200" spc="-5" dirty="0">
                <a:solidFill>
                  <a:schemeClr val="accent3">
                    <a:lumMod val="50000"/>
                  </a:schemeClr>
                </a:solidFill>
                <a:latin typeface="Arial" panose="020B0604020202020204" pitchFamily="34" charset="0"/>
                <a:cs typeface="Arial" panose="020B0604020202020204" pitchFamily="34" charset="0"/>
              </a:rPr>
              <a:t>Silhouette Coefficient score of</a:t>
            </a:r>
            <a:r>
              <a:rPr lang="en-US" sz="1200" spc="-80"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0.244.</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83515" marR="340995" algn="just">
              <a:lnSpc>
                <a:spcPct val="114999"/>
              </a:lnSpc>
              <a:spcAft>
                <a:spcPts val="300"/>
              </a:spcAft>
              <a:buBlip>
                <a:blip r:embed="rId2">
                  <a:extLst>
                    <a:ext uri="{96DAC541-7B7A-43D3-8B79-37D633B846F1}">
                      <asvg:svgBlip xmlns:asvg="http://schemas.microsoft.com/office/drawing/2016/SVG/main" r:embed="rId3"/>
                    </a:ext>
                  </a:extLst>
                </a:blip>
              </a:buBlip>
              <a:tabLst>
                <a:tab pos="402590" algn="l"/>
                <a:tab pos="403225" algn="l"/>
              </a:tabLst>
            </a:pPr>
            <a:r>
              <a:rPr lang="en-US" sz="1200" dirty="0">
                <a:solidFill>
                  <a:schemeClr val="accent3">
                    <a:lumMod val="50000"/>
                  </a:schemeClr>
                </a:solidFill>
                <a:latin typeface="Arial" panose="020B0604020202020204" pitchFamily="34" charset="0"/>
                <a:cs typeface="Arial" panose="020B0604020202020204" pitchFamily="34" charset="0"/>
              </a:rPr>
              <a:t>We</a:t>
            </a:r>
            <a:r>
              <a:rPr lang="en-US" sz="1200" i="0" dirty="0">
                <a:solidFill>
                  <a:schemeClr val="accent3">
                    <a:lumMod val="50000"/>
                  </a:schemeClr>
                </a:solidFill>
                <a:effectLst/>
                <a:latin typeface="Arial" panose="020B0604020202020204" pitchFamily="34" charset="0"/>
                <a:cs typeface="Arial" panose="020B0604020202020204" pitchFamily="34" charset="0"/>
              </a:rPr>
              <a:t> cut vertical lines with a horizontal line to obtain the number of clusters</a:t>
            </a:r>
            <a:r>
              <a:rPr lang="en-US" sz="1200"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in Agglomerative Clustering. There  were </a:t>
            </a:r>
            <a:r>
              <a:rPr lang="en-US" sz="1200" dirty="0">
                <a:solidFill>
                  <a:schemeClr val="accent3">
                    <a:lumMod val="50000"/>
                  </a:schemeClr>
                </a:solidFill>
                <a:latin typeface="Arial" panose="020B0604020202020204" pitchFamily="34" charset="0"/>
                <a:cs typeface="Arial" panose="020B0604020202020204" pitchFamily="34" charset="0"/>
              </a:rPr>
              <a:t>four </a:t>
            </a:r>
            <a:r>
              <a:rPr lang="en-US" sz="1200" spc="-5" dirty="0">
                <a:solidFill>
                  <a:schemeClr val="accent3">
                    <a:lumMod val="50000"/>
                  </a:schemeClr>
                </a:solidFill>
                <a:latin typeface="Arial" panose="020B0604020202020204" pitchFamily="34" charset="0"/>
                <a:cs typeface="Arial" panose="020B0604020202020204" pitchFamily="34" charset="0"/>
              </a:rPr>
              <a:t>clusters, with an average silhouette score of 0.17296314851287742.</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83515" marR="5080" algn="just">
              <a:lnSpc>
                <a:spcPct val="114999"/>
              </a:lnSpc>
              <a:spcAft>
                <a:spcPts val="300"/>
              </a:spcAft>
              <a:buBlip>
                <a:blip r:embed="rId2">
                  <a:extLst>
                    <a:ext uri="{96DAC541-7B7A-43D3-8B79-37D633B846F1}">
                      <asvg:svgBlip xmlns:asvg="http://schemas.microsoft.com/office/drawing/2016/SVG/main" r:embed="rId3"/>
                    </a:ext>
                  </a:extLst>
                </a:blip>
              </a:buBlip>
              <a:tabLst>
                <a:tab pos="402590" algn="l"/>
                <a:tab pos="403225" algn="l"/>
              </a:tabLst>
            </a:pPr>
            <a:r>
              <a:rPr lang="en-US" sz="1200" spc="-5" dirty="0">
                <a:solidFill>
                  <a:schemeClr val="accent3">
                    <a:lumMod val="50000"/>
                  </a:schemeClr>
                </a:solidFill>
                <a:latin typeface="Arial" panose="020B0604020202020204" pitchFamily="34" charset="0"/>
                <a:cs typeface="Arial" panose="020B0604020202020204" pitchFamily="34" charset="0"/>
              </a:rPr>
              <a:t>The </a:t>
            </a:r>
            <a:r>
              <a:rPr lang="en-US" sz="1200" dirty="0">
                <a:solidFill>
                  <a:schemeClr val="accent3">
                    <a:lumMod val="50000"/>
                  </a:schemeClr>
                </a:solidFill>
                <a:latin typeface="Arial" panose="020B0604020202020204" pitchFamily="34" charset="0"/>
                <a:cs typeface="Arial" panose="020B0604020202020204" pitchFamily="34" charset="0"/>
              </a:rPr>
              <a:t>final </a:t>
            </a:r>
            <a:r>
              <a:rPr lang="en-US" sz="1200" spc="-5" dirty="0">
                <a:solidFill>
                  <a:schemeClr val="accent3">
                    <a:lumMod val="50000"/>
                  </a:schemeClr>
                </a:solidFill>
                <a:latin typeface="Arial" panose="020B0604020202020204" pitchFamily="34" charset="0"/>
                <a:cs typeface="Arial" panose="020B0604020202020204" pitchFamily="34" charset="0"/>
              </a:rPr>
              <a:t>model we used was k-means clustering, which consisted of 2,3,4,5,6 clusters. </a:t>
            </a:r>
            <a:r>
              <a:rPr lang="en-US" sz="1200" dirty="0">
                <a:solidFill>
                  <a:schemeClr val="accent3">
                    <a:lumMod val="50000"/>
                  </a:schemeClr>
                </a:solidFill>
                <a:latin typeface="Arial" panose="020B0604020202020204" pitchFamily="34" charset="0"/>
                <a:cs typeface="Arial" panose="020B0604020202020204" pitchFamily="34" charset="0"/>
              </a:rPr>
              <a:t>4 </a:t>
            </a:r>
            <a:r>
              <a:rPr lang="en-US" sz="1200" spc="-5" dirty="0">
                <a:solidFill>
                  <a:schemeClr val="accent3">
                    <a:lumMod val="50000"/>
                  </a:schemeClr>
                </a:solidFill>
                <a:latin typeface="Arial" panose="020B0604020202020204" pitchFamily="34" charset="0"/>
                <a:cs typeface="Arial" panose="020B0604020202020204" pitchFamily="34" charset="0"/>
              </a:rPr>
              <a:t>numbers of  clusters gives us good</a:t>
            </a:r>
            <a:r>
              <a:rPr lang="en-US" sz="1200" spc="-10" dirty="0">
                <a:solidFill>
                  <a:schemeClr val="accent3">
                    <a:lumMod val="50000"/>
                  </a:schemeClr>
                </a:solidFill>
                <a:latin typeface="Arial" panose="020B0604020202020204" pitchFamily="34" charset="0"/>
                <a:cs typeface="Arial" panose="020B0604020202020204" pitchFamily="34" charset="0"/>
              </a:rPr>
              <a:t> </a:t>
            </a:r>
            <a:r>
              <a:rPr lang="en-US" sz="1200" dirty="0">
                <a:solidFill>
                  <a:schemeClr val="accent3">
                    <a:lumMod val="50000"/>
                  </a:schemeClr>
                </a:solidFill>
                <a:latin typeface="Arial" panose="020B0604020202020204" pitchFamily="34" charset="0"/>
                <a:cs typeface="Arial" panose="020B0604020202020204" pitchFamily="34" charset="0"/>
              </a:rPr>
              <a:t>fitting.</a:t>
            </a:r>
          </a:p>
          <a:p>
            <a:pPr marL="183516" algn="just">
              <a:lnSpc>
                <a:spcPct val="100000"/>
              </a:lnSpc>
              <a:spcBef>
                <a:spcPts val="325"/>
              </a:spcBef>
              <a:spcAft>
                <a:spcPts val="300"/>
              </a:spcAft>
              <a:buBlip>
                <a:blip r:embed="rId2">
                  <a:extLst>
                    <a:ext uri="{96DAC541-7B7A-43D3-8B79-37D633B846F1}">
                      <asvg:svgBlip xmlns:asvg="http://schemas.microsoft.com/office/drawing/2016/SVG/main" r:embed="rId3"/>
                    </a:ext>
                  </a:extLst>
                </a:blip>
              </a:buBlip>
              <a:tabLst>
                <a:tab pos="419100" algn="l"/>
                <a:tab pos="419734" algn="l"/>
              </a:tabLst>
            </a:pPr>
            <a:r>
              <a:rPr lang="en-US" sz="1200" dirty="0">
                <a:solidFill>
                  <a:schemeClr val="accent3">
                    <a:lumMod val="50000"/>
                  </a:schemeClr>
                </a:solidFill>
                <a:latin typeface="Arial" panose="020B0604020202020204" pitchFamily="34" charset="0"/>
                <a:cs typeface="Arial" panose="020B0604020202020204" pitchFamily="34" charset="0"/>
              </a:rPr>
              <a:t>After </a:t>
            </a:r>
            <a:r>
              <a:rPr lang="en-US" sz="1200" spc="-10" dirty="0">
                <a:solidFill>
                  <a:schemeClr val="accent3">
                    <a:lumMod val="50000"/>
                  </a:schemeClr>
                </a:solidFill>
                <a:latin typeface="Arial" panose="020B0604020202020204" pitchFamily="34" charset="0"/>
                <a:cs typeface="Arial" panose="020B0604020202020204" pitchFamily="34" charset="0"/>
              </a:rPr>
              <a:t>applying </a:t>
            </a:r>
            <a:r>
              <a:rPr lang="en-US" sz="1200" dirty="0">
                <a:solidFill>
                  <a:schemeClr val="accent3">
                    <a:lumMod val="50000"/>
                  </a:schemeClr>
                </a:solidFill>
                <a:latin typeface="Arial" panose="020B0604020202020204" pitchFamily="34" charset="0"/>
                <a:cs typeface="Arial" panose="020B0604020202020204" pitchFamily="34" charset="0"/>
              </a:rPr>
              <a:t>K - </a:t>
            </a:r>
            <a:r>
              <a:rPr lang="en-US" sz="1200" spc="-5" dirty="0">
                <a:solidFill>
                  <a:schemeClr val="accent3">
                    <a:lumMod val="50000"/>
                  </a:schemeClr>
                </a:solidFill>
                <a:latin typeface="Arial" panose="020B0604020202020204" pitchFamily="34" charset="0"/>
                <a:cs typeface="Arial" panose="020B0604020202020204" pitchFamily="34" charset="0"/>
              </a:rPr>
              <a:t>means optimal value </a:t>
            </a:r>
            <a:r>
              <a:rPr lang="en-US" sz="1200" dirty="0">
                <a:solidFill>
                  <a:schemeClr val="accent3">
                    <a:lumMod val="50000"/>
                  </a:schemeClr>
                </a:solidFill>
                <a:latin typeface="Arial" panose="020B0604020202020204" pitchFamily="34" charset="0"/>
                <a:cs typeface="Arial" panose="020B0604020202020204" pitchFamily="34" charset="0"/>
              </a:rPr>
              <a:t>of </a:t>
            </a:r>
            <a:r>
              <a:rPr lang="en-US" sz="1200" spc="-5" dirty="0">
                <a:solidFill>
                  <a:schemeClr val="accent3">
                    <a:lumMod val="50000"/>
                  </a:schemeClr>
                </a:solidFill>
                <a:latin typeface="Arial" panose="020B0604020202020204" pitchFamily="34" charset="0"/>
                <a:cs typeface="Arial" panose="020B0604020202020204" pitchFamily="34" charset="0"/>
              </a:rPr>
              <a:t>number </a:t>
            </a:r>
            <a:r>
              <a:rPr lang="en-US" sz="1200" dirty="0">
                <a:solidFill>
                  <a:schemeClr val="accent3">
                    <a:lumMod val="50000"/>
                  </a:schemeClr>
                </a:solidFill>
                <a:latin typeface="Arial" panose="020B0604020202020204" pitchFamily="34" charset="0"/>
                <a:cs typeface="Arial" panose="020B0604020202020204" pitchFamily="34" charset="0"/>
              </a:rPr>
              <a:t>of </a:t>
            </a:r>
            <a:r>
              <a:rPr lang="en-US" sz="1200" spc="-5" dirty="0">
                <a:solidFill>
                  <a:schemeClr val="accent3">
                    <a:lumMod val="50000"/>
                  </a:schemeClr>
                </a:solidFill>
                <a:latin typeface="Arial" panose="020B0604020202020204" pitchFamily="34" charset="0"/>
                <a:cs typeface="Arial" panose="020B0604020202020204" pitchFamily="34" charset="0"/>
              </a:rPr>
              <a:t>clusters is</a:t>
            </a:r>
            <a:r>
              <a:rPr lang="en-US" sz="1200" spc="100"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5</a:t>
            </a:r>
            <a:endParaRPr lang="en-US" sz="1200" dirty="0">
              <a:solidFill>
                <a:schemeClr val="accent3">
                  <a:lumMod val="50000"/>
                </a:schemeClr>
              </a:solidFill>
              <a:latin typeface="Arial" panose="020B0604020202020204" pitchFamily="34" charset="0"/>
              <a:cs typeface="Arial" panose="020B0604020202020204" pitchFamily="34" charset="0"/>
            </a:endParaRPr>
          </a:p>
          <a:p>
            <a:pPr marL="183515" marR="5080" algn="just">
              <a:lnSpc>
                <a:spcPct val="114999"/>
              </a:lnSpc>
              <a:spcAft>
                <a:spcPts val="300"/>
              </a:spcAft>
              <a:buBlip>
                <a:blip r:embed="rId2">
                  <a:extLst>
                    <a:ext uri="{96DAC541-7B7A-43D3-8B79-37D633B846F1}">
                      <asvg:svgBlip xmlns:asvg="http://schemas.microsoft.com/office/drawing/2016/SVG/main" r:embed="rId3"/>
                    </a:ext>
                  </a:extLst>
                </a:blip>
              </a:buBlip>
              <a:tabLst>
                <a:tab pos="354965" algn="l"/>
                <a:tab pos="355600" algn="l"/>
              </a:tabLst>
            </a:pPr>
            <a:r>
              <a:rPr lang="en-US" sz="1200" spc="-5" dirty="0">
                <a:solidFill>
                  <a:schemeClr val="accent3">
                    <a:lumMod val="50000"/>
                  </a:schemeClr>
                </a:solidFill>
                <a:latin typeface="Arial" panose="020B0604020202020204" pitchFamily="34" charset="0"/>
                <a:cs typeface="Arial" panose="020B0604020202020204" pitchFamily="34" charset="0"/>
              </a:rPr>
              <a:t>Silhouette score </a:t>
            </a:r>
            <a:r>
              <a:rPr lang="en-US" sz="1200" dirty="0">
                <a:solidFill>
                  <a:schemeClr val="accent3">
                    <a:lumMod val="50000"/>
                  </a:schemeClr>
                </a:solidFill>
                <a:latin typeface="Arial" panose="020B0604020202020204" pitchFamily="34" charset="0"/>
                <a:cs typeface="Arial" panose="020B0604020202020204" pitchFamily="34" charset="0"/>
              </a:rPr>
              <a:t>for </a:t>
            </a:r>
            <a:r>
              <a:rPr lang="en-US" sz="1200" spc="-5" dirty="0">
                <a:solidFill>
                  <a:schemeClr val="accent3">
                    <a:lumMod val="50000"/>
                  </a:schemeClr>
                </a:solidFill>
                <a:latin typeface="Arial" panose="020B0604020202020204" pitchFamily="34" charset="0"/>
                <a:cs typeface="Arial" panose="020B0604020202020204" pitchFamily="34" charset="0"/>
              </a:rPr>
              <a:t>a set </a:t>
            </a:r>
            <a:r>
              <a:rPr lang="en-US" sz="1200" dirty="0">
                <a:solidFill>
                  <a:schemeClr val="accent3">
                    <a:lumMod val="50000"/>
                  </a:schemeClr>
                </a:solidFill>
                <a:latin typeface="Arial" panose="020B0604020202020204" pitchFamily="34" charset="0"/>
                <a:cs typeface="Arial" panose="020B0604020202020204" pitchFamily="34" charset="0"/>
              </a:rPr>
              <a:t>of </a:t>
            </a:r>
            <a:r>
              <a:rPr lang="en-US" sz="1200" spc="-5" dirty="0">
                <a:solidFill>
                  <a:schemeClr val="accent3">
                    <a:lumMod val="50000"/>
                  </a:schemeClr>
                </a:solidFill>
                <a:latin typeface="Arial" panose="020B0604020202020204" pitchFamily="34" charset="0"/>
                <a:cs typeface="Arial" panose="020B0604020202020204" pitchFamily="34" charset="0"/>
              </a:rPr>
              <a:t>sample data points is used </a:t>
            </a:r>
            <a:r>
              <a:rPr lang="en-US" sz="1200" dirty="0">
                <a:solidFill>
                  <a:schemeClr val="accent3">
                    <a:lumMod val="50000"/>
                  </a:schemeClr>
                </a:solidFill>
                <a:latin typeface="Arial" panose="020B0604020202020204" pitchFamily="34" charset="0"/>
                <a:cs typeface="Arial" panose="020B0604020202020204" pitchFamily="34" charset="0"/>
              </a:rPr>
              <a:t>to </a:t>
            </a:r>
            <a:r>
              <a:rPr lang="en-US" sz="1200" spc="-5" dirty="0">
                <a:solidFill>
                  <a:schemeClr val="accent3">
                    <a:lumMod val="50000"/>
                  </a:schemeClr>
                </a:solidFill>
                <a:latin typeface="Arial" panose="020B0604020202020204" pitchFamily="34" charset="0"/>
                <a:cs typeface="Arial" panose="020B0604020202020204" pitchFamily="34" charset="0"/>
              </a:rPr>
              <a:t>measure how  dense and well-separated </a:t>
            </a:r>
            <a:r>
              <a:rPr lang="en-US" sz="1200" dirty="0">
                <a:solidFill>
                  <a:schemeClr val="accent3">
                    <a:lumMod val="50000"/>
                  </a:schemeClr>
                </a:solidFill>
                <a:latin typeface="Arial" panose="020B0604020202020204" pitchFamily="34" charset="0"/>
                <a:cs typeface="Arial" panose="020B0604020202020204" pitchFamily="34" charset="0"/>
              </a:rPr>
              <a:t>the </a:t>
            </a:r>
            <a:r>
              <a:rPr lang="en-US" sz="1200" spc="-5" dirty="0">
                <a:solidFill>
                  <a:schemeClr val="accent3">
                    <a:lumMod val="50000"/>
                  </a:schemeClr>
                </a:solidFill>
                <a:latin typeface="Arial" panose="020B0604020202020204" pitchFamily="34" charset="0"/>
                <a:cs typeface="Arial" panose="020B0604020202020204" pitchFamily="34" charset="0"/>
              </a:rPr>
              <a:t>clusters</a:t>
            </a:r>
            <a:r>
              <a:rPr lang="en-US" sz="1200" spc="65" dirty="0">
                <a:solidFill>
                  <a:schemeClr val="accent3">
                    <a:lumMod val="50000"/>
                  </a:schemeClr>
                </a:solidFill>
                <a:latin typeface="Arial" panose="020B0604020202020204" pitchFamily="34" charset="0"/>
                <a:cs typeface="Arial" panose="020B0604020202020204" pitchFamily="34" charset="0"/>
              </a:rPr>
              <a:t> </a:t>
            </a:r>
            <a:r>
              <a:rPr lang="en-US" sz="1200" spc="-5" dirty="0">
                <a:solidFill>
                  <a:schemeClr val="accent3">
                    <a:lumMod val="50000"/>
                  </a:schemeClr>
                </a:solidFill>
                <a:latin typeface="Arial" panose="020B0604020202020204" pitchFamily="34" charset="0"/>
                <a:cs typeface="Arial" panose="020B0604020202020204" pitchFamily="34" charset="0"/>
              </a:rPr>
              <a:t>are.</a:t>
            </a:r>
          </a:p>
          <a:p>
            <a:pPr marL="183515" marR="5080" algn="just">
              <a:lnSpc>
                <a:spcPct val="114999"/>
              </a:lnSpc>
              <a:spcAft>
                <a:spcPts val="300"/>
              </a:spcAft>
              <a:tabLst>
                <a:tab pos="354965" algn="l"/>
                <a:tab pos="355600" algn="l"/>
              </a:tabLst>
            </a:pPr>
            <a:r>
              <a:rPr lang="en-US" sz="1200" b="1" spc="-5" dirty="0">
                <a:solidFill>
                  <a:srgbClr val="FF0000"/>
                </a:solidFill>
                <a:latin typeface="Algerian" panose="04020705040A02060702" pitchFamily="82" charset="0"/>
                <a:cs typeface="Arial" panose="020B0604020202020204" pitchFamily="34" charset="0"/>
              </a:rPr>
              <a:t>                                                                                  THANK YOU</a:t>
            </a:r>
            <a:endParaRPr lang="en-US" sz="1200" b="1" dirty="0">
              <a:solidFill>
                <a:srgbClr val="FF0000"/>
              </a:solidFill>
              <a:latin typeface="Algerian" panose="04020705040A02060702" pitchFamily="82" charset="0"/>
              <a:cs typeface="Arial" panose="020B0604020202020204" pitchFamily="34" charset="0"/>
            </a:endParaRPr>
          </a:p>
          <a:p>
            <a:pPr marL="402590" marR="5080" indent="-390525">
              <a:lnSpc>
                <a:spcPct val="114999"/>
              </a:lnSpc>
              <a:buBlip>
                <a:blip r:embed="rId2">
                  <a:extLst>
                    <a:ext uri="{96DAC541-7B7A-43D3-8B79-37D633B846F1}">
                      <asvg:svgBlip xmlns:asvg="http://schemas.microsoft.com/office/drawing/2016/SVG/main" r:embed="rId3"/>
                    </a:ext>
                  </a:extLst>
                </a:blip>
              </a:buBlip>
              <a:tabLst>
                <a:tab pos="402590" algn="l"/>
                <a:tab pos="403225" algn="l"/>
              </a:tabLst>
            </a:pPr>
            <a:endParaRPr lang="en-US" sz="1050" dirty="0">
              <a:latin typeface="Arial"/>
              <a:cs typeface="Arial"/>
            </a:endParaRPr>
          </a:p>
        </p:txBody>
      </p:sp>
      <p:sp>
        <p:nvSpPr>
          <p:cNvPr id="6" name="TextBox 5">
            <a:extLst>
              <a:ext uri="{FF2B5EF4-FFF2-40B4-BE49-F238E27FC236}">
                <a16:creationId xmlns:a16="http://schemas.microsoft.com/office/drawing/2014/main" id="{5154D2F4-5A0D-57D3-9FEE-626185911BC6}"/>
              </a:ext>
            </a:extLst>
          </p:cNvPr>
          <p:cNvSpPr txBox="1"/>
          <p:nvPr/>
        </p:nvSpPr>
        <p:spPr>
          <a:xfrm>
            <a:off x="685800" y="5086350"/>
            <a:ext cx="8458200" cy="276999"/>
          </a:xfrm>
          <a:prstGeom prst="rect">
            <a:avLst/>
          </a:prstGeom>
          <a:noFill/>
        </p:spPr>
        <p:txBody>
          <a:bodyPr wrap="square">
            <a:spAutoFit/>
          </a:bodyPr>
          <a:lstStyle/>
          <a:p>
            <a:pPr marL="12700">
              <a:lnSpc>
                <a:spcPct val="100000"/>
              </a:lnSpc>
              <a:spcBef>
                <a:spcPts val="420"/>
              </a:spcBef>
              <a:tabLst>
                <a:tab pos="354965" algn="l"/>
                <a:tab pos="355600" algn="l"/>
              </a:tabLst>
            </a:pPr>
            <a:r>
              <a:rPr lang="en-US" sz="1200" spc="-5" dirty="0">
                <a:solidFill>
                  <a:srgbClr val="0D3A45"/>
                </a:solidFill>
                <a:latin typeface="Arial"/>
                <a:cs typeface="Arial"/>
              </a:rPr>
              <a:t>.</a:t>
            </a:r>
            <a:endParaRPr lang="en-US" sz="1200" dirty="0">
              <a:latin typeface="Arial"/>
              <a:cs typeface="Arial"/>
            </a:endParaRPr>
          </a:p>
        </p:txBody>
      </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B883F6B6-EA88-6220-C763-42AEDDAB173A}"/>
                  </a:ext>
                </a:extLst>
              </p:cNvPr>
              <p:cNvGraphicFramePr>
                <a:graphicFrameLocks noChangeAspect="1"/>
              </p:cNvGraphicFramePr>
              <p:nvPr>
                <p:extLst>
                  <p:ext uri="{D42A27DB-BD31-4B8C-83A1-F6EECF244321}">
                    <p14:modId xmlns:p14="http://schemas.microsoft.com/office/powerpoint/2010/main" val="2036818330"/>
                  </p:ext>
                </p:extLst>
              </p:nvPr>
            </p:nvGraphicFramePr>
            <p:xfrm>
              <a:off x="228600" y="2444974"/>
              <a:ext cx="2286000" cy="1285875"/>
            </p:xfrm>
            <a:graphic>
              <a:graphicData uri="http://schemas.microsoft.com/office/powerpoint/2016/slidezoom">
                <pslz:sldZm>
                  <pslz:sldZmObj sldId="286" cId="103983282">
                    <pslz:zmPr id="{4CC9079A-965E-45C2-926F-2FEB9446EA4E}" returnToParent="0" transitionDur="100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3" name="Slide Zoom 2">
                <a:hlinkClick r:id="rId5" action="ppaction://hlinksldjump"/>
                <a:extLst>
                  <a:ext uri="{FF2B5EF4-FFF2-40B4-BE49-F238E27FC236}">
                    <a16:creationId xmlns:a16="http://schemas.microsoft.com/office/drawing/2014/main" id="{B883F6B6-EA88-6220-C763-42AEDDAB173A}"/>
                  </a:ext>
                </a:extLst>
              </p:cNvPr>
              <p:cNvPicPr>
                <a:picLocks noGrp="1" noRot="1" noChangeAspect="1" noMove="1" noResize="1" noEditPoints="1" noAdjustHandles="1" noChangeArrowheads="1" noChangeShapeType="1"/>
              </p:cNvPicPr>
              <p:nvPr/>
            </p:nvPicPr>
            <p:blipFill>
              <a:blip r:embed="rId4"/>
              <a:stretch>
                <a:fillRect/>
              </a:stretch>
            </p:blipFill>
            <p:spPr>
              <a:xfrm>
                <a:off x="228600" y="2444974"/>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114331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63A9400B-09F5-CE23-D052-BFBB141208A4}"/>
              </a:ext>
            </a:extLst>
          </p:cNvPr>
          <p:cNvSpPr>
            <a:spLocks noGrp="1"/>
          </p:cNvSpPr>
          <p:nvPr>
            <p:ph type="title"/>
          </p:nvPr>
        </p:nvSpPr>
        <p:spPr/>
        <p:txBody>
          <a:bodyPr/>
          <a:lstStyle/>
          <a:p>
            <a:r>
              <a:rPr lang="en-US" sz="2000" b="1" u="sng" dirty="0">
                <a:solidFill>
                  <a:schemeClr val="lt1"/>
                </a:solidFill>
                <a:latin typeface="Montserrat"/>
                <a:ea typeface="Montserrat"/>
                <a:cs typeface="Montserrat"/>
                <a:sym typeface="Montserrat"/>
              </a:rPr>
              <a:t>PROJECT INTRODUCTON </a:t>
            </a:r>
            <a:endParaRPr lang="en-IN" sz="2000" dirty="0"/>
          </a:p>
        </p:txBody>
      </p:sp>
      <p:sp>
        <p:nvSpPr>
          <p:cNvPr id="36" name="Text Placeholder 35">
            <a:extLst>
              <a:ext uri="{FF2B5EF4-FFF2-40B4-BE49-F238E27FC236}">
                <a16:creationId xmlns:a16="http://schemas.microsoft.com/office/drawing/2014/main" id="{B6A654F2-B4C4-9219-8E5D-05479BF28FC6}"/>
              </a:ext>
            </a:extLst>
          </p:cNvPr>
          <p:cNvSpPr>
            <a:spLocks noGrp="1"/>
          </p:cNvSpPr>
          <p:nvPr>
            <p:ph type="body" idx="1"/>
          </p:nvPr>
        </p:nvSpPr>
        <p:spPr>
          <a:xfrm>
            <a:off x="311700" y="914400"/>
            <a:ext cx="8520600" cy="3654475"/>
          </a:xfrm>
        </p:spPr>
        <p:txBody>
          <a:bodyPr/>
          <a:lstStyle/>
          <a:p>
            <a:endParaRPr lang="en-IN" dirty="0"/>
          </a:p>
        </p:txBody>
      </p:sp>
      <p:sp>
        <p:nvSpPr>
          <p:cNvPr id="67" name="object 2">
            <a:extLst>
              <a:ext uri="{FF2B5EF4-FFF2-40B4-BE49-F238E27FC236}">
                <a16:creationId xmlns:a16="http://schemas.microsoft.com/office/drawing/2014/main" id="{F34B6FC1-02EC-449A-2CF2-13F4286C8CF6}"/>
              </a:ext>
            </a:extLst>
          </p:cNvPr>
          <p:cNvSpPr/>
          <p:nvPr/>
        </p:nvSpPr>
        <p:spPr>
          <a:xfrm>
            <a:off x="311700" y="939875"/>
            <a:ext cx="8615492" cy="3765277"/>
          </a:xfrm>
          <a:custGeom>
            <a:avLst/>
            <a:gdLst/>
            <a:ahLst/>
            <a:cxnLst/>
            <a:rect l="l" t="t" r="r" b="b"/>
            <a:pathLst>
              <a:path w="8976995" h="5143500">
                <a:moveTo>
                  <a:pt x="0" y="5143489"/>
                </a:moveTo>
                <a:lnTo>
                  <a:pt x="8976881" y="5143489"/>
                </a:lnTo>
                <a:lnTo>
                  <a:pt x="8976881" y="0"/>
                </a:lnTo>
                <a:lnTo>
                  <a:pt x="0" y="0"/>
                </a:lnTo>
                <a:lnTo>
                  <a:pt x="0" y="5143489"/>
                </a:lnTo>
                <a:close/>
              </a:path>
            </a:pathLst>
          </a:custGeom>
          <a:solidFill>
            <a:srgbClr val="F4FDFF"/>
          </a:solidFill>
        </p:spPr>
        <p:txBody>
          <a:bodyPr wrap="square" lIns="0" tIns="0" rIns="0" bIns="0" rtlCol="0"/>
          <a:lstStyle/>
          <a:p>
            <a:endParaRPr dirty="0"/>
          </a:p>
        </p:txBody>
      </p:sp>
      <p:sp>
        <p:nvSpPr>
          <p:cNvPr id="68" name="object 3">
            <a:extLst>
              <a:ext uri="{FF2B5EF4-FFF2-40B4-BE49-F238E27FC236}">
                <a16:creationId xmlns:a16="http://schemas.microsoft.com/office/drawing/2014/main" id="{EA058139-B28E-22C2-3174-7EDFEDDBD978}"/>
              </a:ext>
            </a:extLst>
          </p:cNvPr>
          <p:cNvSpPr/>
          <p:nvPr/>
        </p:nvSpPr>
        <p:spPr>
          <a:xfrm>
            <a:off x="8602957" y="66524"/>
            <a:ext cx="348619" cy="357954"/>
          </a:xfrm>
          <a:prstGeom prst="rect">
            <a:avLst/>
          </a:prstGeom>
          <a:blipFill>
            <a:blip r:embed="rId2" cstate="print"/>
            <a:stretch>
              <a:fillRect/>
            </a:stretch>
          </a:blipFill>
        </p:spPr>
        <p:txBody>
          <a:bodyPr wrap="square" lIns="0" tIns="0" rIns="0" bIns="0" rtlCol="0"/>
          <a:lstStyle/>
          <a:p>
            <a:endParaRPr/>
          </a:p>
        </p:txBody>
      </p:sp>
      <p:grpSp>
        <p:nvGrpSpPr>
          <p:cNvPr id="69" name="object 4">
            <a:extLst>
              <a:ext uri="{FF2B5EF4-FFF2-40B4-BE49-F238E27FC236}">
                <a16:creationId xmlns:a16="http://schemas.microsoft.com/office/drawing/2014/main" id="{6B33CFA9-1180-A515-1F1D-CA5AE7A69D59}"/>
              </a:ext>
            </a:extLst>
          </p:cNvPr>
          <p:cNvGrpSpPr/>
          <p:nvPr/>
        </p:nvGrpSpPr>
        <p:grpSpPr>
          <a:xfrm>
            <a:off x="554998" y="929548"/>
            <a:ext cx="767715" cy="1051560"/>
            <a:chOff x="554998" y="929548"/>
            <a:chExt cx="767715" cy="1051560"/>
          </a:xfrm>
        </p:grpSpPr>
        <p:sp>
          <p:nvSpPr>
            <p:cNvPr id="70" name="object 5">
              <a:extLst>
                <a:ext uri="{FF2B5EF4-FFF2-40B4-BE49-F238E27FC236}">
                  <a16:creationId xmlns:a16="http://schemas.microsoft.com/office/drawing/2014/main" id="{E905DF61-AE6B-F5EF-B6DE-9A2C872D5DA2}"/>
                </a:ext>
              </a:extLst>
            </p:cNvPr>
            <p:cNvSpPr/>
            <p:nvPr/>
          </p:nvSpPr>
          <p:spPr>
            <a:xfrm>
              <a:off x="554998" y="929548"/>
              <a:ext cx="767715" cy="1051560"/>
            </a:xfrm>
            <a:custGeom>
              <a:avLst/>
              <a:gdLst/>
              <a:ahLst/>
              <a:cxnLst/>
              <a:rect l="l" t="t" r="r" b="b"/>
              <a:pathLst>
                <a:path w="767715" h="1051560">
                  <a:moveTo>
                    <a:pt x="383549" y="1051075"/>
                  </a:moveTo>
                  <a:lnTo>
                    <a:pt x="0" y="667526"/>
                  </a:lnTo>
                  <a:lnTo>
                    <a:pt x="0" y="0"/>
                  </a:lnTo>
                  <a:lnTo>
                    <a:pt x="383549" y="383549"/>
                  </a:lnTo>
                  <a:lnTo>
                    <a:pt x="767098" y="0"/>
                  </a:lnTo>
                  <a:lnTo>
                    <a:pt x="767098" y="667526"/>
                  </a:lnTo>
                  <a:lnTo>
                    <a:pt x="383549" y="1051075"/>
                  </a:lnTo>
                  <a:close/>
                </a:path>
              </a:pathLst>
            </a:custGeom>
            <a:solidFill>
              <a:srgbClr val="FF0000"/>
            </a:solidFill>
          </p:spPr>
          <p:txBody>
            <a:bodyPr wrap="square" lIns="0" tIns="0" rIns="0" bIns="0" rtlCol="0"/>
            <a:lstStyle/>
            <a:p>
              <a:endParaRPr dirty="0"/>
            </a:p>
          </p:txBody>
        </p:sp>
        <p:sp>
          <p:nvSpPr>
            <p:cNvPr id="71" name="object 6">
              <a:extLst>
                <a:ext uri="{FF2B5EF4-FFF2-40B4-BE49-F238E27FC236}">
                  <a16:creationId xmlns:a16="http://schemas.microsoft.com/office/drawing/2014/main" id="{23631EA2-41BB-0F29-6A75-DBDDE61E8BA7}"/>
                </a:ext>
              </a:extLst>
            </p:cNvPr>
            <p:cNvSpPr/>
            <p:nvPr/>
          </p:nvSpPr>
          <p:spPr>
            <a:xfrm>
              <a:off x="554998" y="929548"/>
              <a:ext cx="767715" cy="1051560"/>
            </a:xfrm>
            <a:custGeom>
              <a:avLst/>
              <a:gdLst/>
              <a:ahLst/>
              <a:cxnLst/>
              <a:rect l="l" t="t" r="r" b="b"/>
              <a:pathLst>
                <a:path w="767715" h="1051560">
                  <a:moveTo>
                    <a:pt x="767098" y="0"/>
                  </a:moveTo>
                  <a:lnTo>
                    <a:pt x="767098" y="667526"/>
                  </a:lnTo>
                  <a:lnTo>
                    <a:pt x="383549" y="1051075"/>
                  </a:lnTo>
                  <a:lnTo>
                    <a:pt x="0" y="667526"/>
                  </a:lnTo>
                  <a:lnTo>
                    <a:pt x="0" y="0"/>
                  </a:lnTo>
                  <a:lnTo>
                    <a:pt x="383549" y="383549"/>
                  </a:lnTo>
                  <a:lnTo>
                    <a:pt x="767098" y="0"/>
                  </a:lnTo>
                  <a:close/>
                </a:path>
              </a:pathLst>
            </a:custGeom>
            <a:ln w="25399">
              <a:solidFill>
                <a:srgbClr val="B80000"/>
              </a:solidFill>
            </a:ln>
          </p:spPr>
          <p:txBody>
            <a:bodyPr wrap="square" lIns="0" tIns="0" rIns="0" bIns="0" rtlCol="0"/>
            <a:lstStyle/>
            <a:p>
              <a:endParaRPr/>
            </a:p>
          </p:txBody>
        </p:sp>
      </p:grpSp>
      <p:sp>
        <p:nvSpPr>
          <p:cNvPr id="72" name="object 7">
            <a:extLst>
              <a:ext uri="{FF2B5EF4-FFF2-40B4-BE49-F238E27FC236}">
                <a16:creationId xmlns:a16="http://schemas.microsoft.com/office/drawing/2014/main" id="{59F377C2-5140-1EA6-EAFD-E5011D3A964F}"/>
              </a:ext>
            </a:extLst>
          </p:cNvPr>
          <p:cNvSpPr txBox="1"/>
          <p:nvPr/>
        </p:nvSpPr>
        <p:spPr>
          <a:xfrm>
            <a:off x="732180" y="1365106"/>
            <a:ext cx="41275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F4FDFF"/>
                </a:solidFill>
                <a:latin typeface="Arial"/>
                <a:cs typeface="Arial"/>
              </a:rPr>
              <a:t>Netflix:</a:t>
            </a:r>
            <a:endParaRPr sz="900">
              <a:latin typeface="Arial"/>
              <a:cs typeface="Arial"/>
            </a:endParaRPr>
          </a:p>
        </p:txBody>
      </p:sp>
      <p:grpSp>
        <p:nvGrpSpPr>
          <p:cNvPr id="73" name="object 8">
            <a:extLst>
              <a:ext uri="{FF2B5EF4-FFF2-40B4-BE49-F238E27FC236}">
                <a16:creationId xmlns:a16="http://schemas.microsoft.com/office/drawing/2014/main" id="{54671AC3-78D9-1253-4F6B-7A2F1D5DB6D7}"/>
              </a:ext>
            </a:extLst>
          </p:cNvPr>
          <p:cNvGrpSpPr/>
          <p:nvPr/>
        </p:nvGrpSpPr>
        <p:grpSpPr>
          <a:xfrm>
            <a:off x="1309261" y="929548"/>
            <a:ext cx="7130415" cy="708660"/>
            <a:chOff x="1309262" y="916843"/>
            <a:chExt cx="7130415" cy="708660"/>
          </a:xfrm>
        </p:grpSpPr>
        <p:sp>
          <p:nvSpPr>
            <p:cNvPr id="74" name="object 9">
              <a:extLst>
                <a:ext uri="{FF2B5EF4-FFF2-40B4-BE49-F238E27FC236}">
                  <a16:creationId xmlns:a16="http://schemas.microsoft.com/office/drawing/2014/main" id="{8BDB859F-4634-467B-B80D-BF3C1E82D719}"/>
                </a:ext>
              </a:extLst>
            </p:cNvPr>
            <p:cNvSpPr/>
            <p:nvPr/>
          </p:nvSpPr>
          <p:spPr>
            <a:xfrm>
              <a:off x="1321962" y="929543"/>
              <a:ext cx="7105015" cy="683260"/>
            </a:xfrm>
            <a:custGeom>
              <a:avLst/>
              <a:gdLst/>
              <a:ahLst/>
              <a:cxnLst/>
              <a:rect l="l" t="t" r="r" b="b"/>
              <a:pathLst>
                <a:path w="7105015" h="683260">
                  <a:moveTo>
                    <a:pt x="6991046" y="683076"/>
                  </a:moveTo>
                  <a:lnTo>
                    <a:pt x="0" y="683073"/>
                  </a:lnTo>
                  <a:lnTo>
                    <a:pt x="9" y="0"/>
                  </a:lnTo>
                  <a:lnTo>
                    <a:pt x="6991046" y="7"/>
                  </a:lnTo>
                  <a:lnTo>
                    <a:pt x="7035360" y="8954"/>
                  </a:lnTo>
                  <a:lnTo>
                    <a:pt x="7071549" y="33352"/>
                  </a:lnTo>
                  <a:lnTo>
                    <a:pt x="7095948" y="69539"/>
                  </a:lnTo>
                  <a:lnTo>
                    <a:pt x="7104895" y="113854"/>
                  </a:lnTo>
                  <a:lnTo>
                    <a:pt x="7104895" y="569228"/>
                  </a:lnTo>
                  <a:lnTo>
                    <a:pt x="7096227" y="612796"/>
                  </a:lnTo>
                  <a:lnTo>
                    <a:pt x="7071545" y="649731"/>
                  </a:lnTo>
                  <a:lnTo>
                    <a:pt x="7034614" y="674409"/>
                  </a:lnTo>
                  <a:lnTo>
                    <a:pt x="6991046" y="683076"/>
                  </a:lnTo>
                  <a:close/>
                </a:path>
              </a:pathLst>
            </a:custGeom>
            <a:solidFill>
              <a:srgbClr val="FFC000">
                <a:alpha val="89802"/>
              </a:srgbClr>
            </a:solidFill>
          </p:spPr>
          <p:txBody>
            <a:bodyPr wrap="square" lIns="0" tIns="0" rIns="0" bIns="0" rtlCol="0"/>
            <a:lstStyle/>
            <a:p>
              <a:endParaRPr dirty="0">
                <a:solidFill>
                  <a:schemeClr val="bg2">
                    <a:lumMod val="50000"/>
                  </a:schemeClr>
                </a:solidFill>
              </a:endParaRPr>
            </a:p>
          </p:txBody>
        </p:sp>
        <p:sp>
          <p:nvSpPr>
            <p:cNvPr id="75" name="object 10">
              <a:extLst>
                <a:ext uri="{FF2B5EF4-FFF2-40B4-BE49-F238E27FC236}">
                  <a16:creationId xmlns:a16="http://schemas.microsoft.com/office/drawing/2014/main" id="{58823189-F879-DEC0-4D7C-4BD607873FA0}"/>
                </a:ext>
              </a:extLst>
            </p:cNvPr>
            <p:cNvSpPr/>
            <p:nvPr/>
          </p:nvSpPr>
          <p:spPr>
            <a:xfrm>
              <a:off x="1321962" y="929543"/>
              <a:ext cx="7105015" cy="683260"/>
            </a:xfrm>
            <a:custGeom>
              <a:avLst/>
              <a:gdLst/>
              <a:ahLst/>
              <a:cxnLst/>
              <a:rect l="l" t="t" r="r" b="b"/>
              <a:pathLst>
                <a:path w="7105015" h="683260">
                  <a:moveTo>
                    <a:pt x="7104895" y="113854"/>
                  </a:moveTo>
                  <a:lnTo>
                    <a:pt x="7104895" y="569228"/>
                  </a:lnTo>
                  <a:lnTo>
                    <a:pt x="7102687" y="591543"/>
                  </a:lnTo>
                  <a:lnTo>
                    <a:pt x="7096226" y="612796"/>
                  </a:lnTo>
                  <a:lnTo>
                    <a:pt x="7071545" y="649731"/>
                  </a:lnTo>
                  <a:lnTo>
                    <a:pt x="7034614" y="674409"/>
                  </a:lnTo>
                  <a:lnTo>
                    <a:pt x="6991045" y="683076"/>
                  </a:lnTo>
                  <a:lnTo>
                    <a:pt x="4" y="683076"/>
                  </a:lnTo>
                  <a:lnTo>
                    <a:pt x="4" y="7"/>
                  </a:lnTo>
                  <a:lnTo>
                    <a:pt x="6991045" y="7"/>
                  </a:lnTo>
                  <a:lnTo>
                    <a:pt x="7035360" y="8954"/>
                  </a:lnTo>
                  <a:lnTo>
                    <a:pt x="7071548" y="33352"/>
                  </a:lnTo>
                  <a:lnTo>
                    <a:pt x="7095948" y="69539"/>
                  </a:lnTo>
                  <a:lnTo>
                    <a:pt x="7104895" y="113854"/>
                  </a:lnTo>
                  <a:close/>
                </a:path>
              </a:pathLst>
            </a:custGeom>
            <a:ln w="25399">
              <a:solidFill>
                <a:srgbClr val="CC0000"/>
              </a:solidFill>
            </a:ln>
          </p:spPr>
          <p:txBody>
            <a:bodyPr wrap="square" lIns="0" tIns="0" rIns="0" bIns="0" rtlCol="0"/>
            <a:lstStyle/>
            <a:p>
              <a:endParaRPr>
                <a:solidFill>
                  <a:schemeClr val="bg2">
                    <a:lumMod val="50000"/>
                  </a:schemeClr>
                </a:solidFill>
              </a:endParaRPr>
            </a:p>
          </p:txBody>
        </p:sp>
        <p:sp>
          <p:nvSpPr>
            <p:cNvPr id="76" name="object 11">
              <a:extLst>
                <a:ext uri="{FF2B5EF4-FFF2-40B4-BE49-F238E27FC236}">
                  <a16:creationId xmlns:a16="http://schemas.microsoft.com/office/drawing/2014/main" id="{5886CD94-E7A4-3D36-2E81-6BDB311EF60D}"/>
                </a:ext>
              </a:extLst>
            </p:cNvPr>
            <p:cNvSpPr/>
            <p:nvPr/>
          </p:nvSpPr>
          <p:spPr>
            <a:xfrm>
              <a:off x="1388770" y="1027836"/>
              <a:ext cx="6898005" cy="360680"/>
            </a:xfrm>
            <a:custGeom>
              <a:avLst/>
              <a:gdLst/>
              <a:ahLst/>
              <a:cxnLst/>
              <a:rect l="l" t="t" r="r" b="b"/>
              <a:pathLst>
                <a:path w="6898005" h="360680">
                  <a:moveTo>
                    <a:pt x="6771297" y="0"/>
                  </a:moveTo>
                  <a:lnTo>
                    <a:pt x="0" y="0"/>
                  </a:lnTo>
                  <a:lnTo>
                    <a:pt x="0" y="167640"/>
                  </a:lnTo>
                  <a:lnTo>
                    <a:pt x="6771297" y="167640"/>
                  </a:lnTo>
                  <a:lnTo>
                    <a:pt x="6771297" y="0"/>
                  </a:lnTo>
                  <a:close/>
                </a:path>
                <a:path w="6898005" h="360680">
                  <a:moveTo>
                    <a:pt x="6897802" y="192786"/>
                  </a:moveTo>
                  <a:lnTo>
                    <a:pt x="0" y="192786"/>
                  </a:lnTo>
                  <a:lnTo>
                    <a:pt x="0" y="360426"/>
                  </a:lnTo>
                  <a:lnTo>
                    <a:pt x="6897802" y="360426"/>
                  </a:lnTo>
                  <a:lnTo>
                    <a:pt x="6897802" y="192786"/>
                  </a:lnTo>
                  <a:close/>
                </a:path>
              </a:pathLst>
            </a:custGeom>
            <a:solidFill>
              <a:srgbClr val="EBCACA"/>
            </a:solidFill>
          </p:spPr>
          <p:txBody>
            <a:bodyPr wrap="square" lIns="0" tIns="0" rIns="0" bIns="0" rtlCol="0"/>
            <a:lstStyle/>
            <a:p>
              <a:endParaRPr>
                <a:solidFill>
                  <a:schemeClr val="bg2">
                    <a:lumMod val="50000"/>
                  </a:schemeClr>
                </a:solidFill>
              </a:endParaRPr>
            </a:p>
          </p:txBody>
        </p:sp>
      </p:grpSp>
      <p:sp>
        <p:nvSpPr>
          <p:cNvPr id="77" name="object 12">
            <a:extLst>
              <a:ext uri="{FF2B5EF4-FFF2-40B4-BE49-F238E27FC236}">
                <a16:creationId xmlns:a16="http://schemas.microsoft.com/office/drawing/2014/main" id="{4628E001-DD82-4754-500D-99F258AFCCC5}"/>
              </a:ext>
            </a:extLst>
          </p:cNvPr>
          <p:cNvSpPr txBox="1"/>
          <p:nvPr/>
        </p:nvSpPr>
        <p:spPr>
          <a:xfrm>
            <a:off x="1364641" y="985278"/>
            <a:ext cx="6922134" cy="411480"/>
          </a:xfrm>
          <a:prstGeom prst="rect">
            <a:avLst/>
          </a:prstGeom>
        </p:spPr>
        <p:txBody>
          <a:bodyPr vert="horz" wrap="square" lIns="0" tIns="12700" rIns="0" bIns="0" rtlCol="0">
            <a:spAutoFit/>
          </a:bodyPr>
          <a:lstStyle/>
          <a:p>
            <a:pPr marL="12700" marR="5080">
              <a:lnSpc>
                <a:spcPct val="114999"/>
              </a:lnSpc>
              <a:spcBef>
                <a:spcPts val="100"/>
              </a:spcBef>
            </a:pPr>
            <a:r>
              <a:rPr sz="1100" spc="-5" dirty="0">
                <a:latin typeface="Arial"/>
                <a:cs typeface="Arial"/>
              </a:rPr>
              <a:t>Netflix is </a:t>
            </a:r>
            <a:r>
              <a:rPr sz="1100" dirty="0">
                <a:latin typeface="Arial"/>
                <a:cs typeface="Arial"/>
              </a:rPr>
              <a:t>a company </a:t>
            </a:r>
            <a:r>
              <a:rPr sz="1100" spc="-5" dirty="0">
                <a:latin typeface="Arial"/>
                <a:cs typeface="Arial"/>
              </a:rPr>
              <a:t>that </a:t>
            </a:r>
            <a:r>
              <a:rPr sz="1100" dirty="0">
                <a:latin typeface="Arial"/>
                <a:cs typeface="Arial"/>
              </a:rPr>
              <a:t>manages a </a:t>
            </a:r>
            <a:r>
              <a:rPr sz="1100" spc="-5" dirty="0">
                <a:latin typeface="Arial"/>
                <a:cs typeface="Arial"/>
              </a:rPr>
              <a:t>large </a:t>
            </a:r>
            <a:r>
              <a:rPr sz="1100" dirty="0">
                <a:latin typeface="Arial"/>
                <a:cs typeface="Arial"/>
              </a:rPr>
              <a:t>collection </a:t>
            </a:r>
            <a:r>
              <a:rPr sz="1100" spc="-5" dirty="0">
                <a:latin typeface="Arial"/>
                <a:cs typeface="Arial"/>
              </a:rPr>
              <a:t>of TV </a:t>
            </a:r>
            <a:r>
              <a:rPr sz="1100" dirty="0">
                <a:latin typeface="Arial"/>
                <a:cs typeface="Arial"/>
              </a:rPr>
              <a:t>shows </a:t>
            </a:r>
            <a:r>
              <a:rPr sz="1100" spc="-5" dirty="0">
                <a:latin typeface="Arial"/>
                <a:cs typeface="Arial"/>
              </a:rPr>
              <a:t>and </a:t>
            </a:r>
            <a:r>
              <a:rPr sz="1100" dirty="0">
                <a:latin typeface="Arial"/>
                <a:cs typeface="Arial"/>
              </a:rPr>
              <a:t>movies, streaming </a:t>
            </a:r>
            <a:r>
              <a:rPr sz="1100" spc="-5" dirty="0">
                <a:latin typeface="Arial"/>
                <a:cs typeface="Arial"/>
              </a:rPr>
              <a:t>it anytime </a:t>
            </a:r>
            <a:r>
              <a:rPr sz="1100" dirty="0">
                <a:latin typeface="Arial"/>
                <a:cs typeface="Arial"/>
              </a:rPr>
              <a:t>via </a:t>
            </a:r>
            <a:r>
              <a:rPr sz="1100" spc="-5" dirty="0">
                <a:latin typeface="Arial"/>
                <a:cs typeface="Arial"/>
              </a:rPr>
              <a:t>online.  This business is profitable because users </a:t>
            </a:r>
            <a:r>
              <a:rPr sz="1100" dirty="0">
                <a:latin typeface="Arial"/>
                <a:cs typeface="Arial"/>
              </a:rPr>
              <a:t>make a monthly </a:t>
            </a:r>
            <a:r>
              <a:rPr sz="1100" spc="-5" dirty="0">
                <a:latin typeface="Arial"/>
                <a:cs typeface="Arial"/>
              </a:rPr>
              <a:t>payment to access the platform. </a:t>
            </a:r>
            <a:r>
              <a:rPr sz="1100" spc="-15" dirty="0">
                <a:latin typeface="Arial"/>
                <a:cs typeface="Arial"/>
              </a:rPr>
              <a:t>However,</a:t>
            </a:r>
            <a:r>
              <a:rPr sz="1100" spc="-40" dirty="0">
                <a:latin typeface="Arial"/>
                <a:cs typeface="Arial"/>
              </a:rPr>
              <a:t> </a:t>
            </a:r>
            <a:r>
              <a:rPr sz="1100" dirty="0">
                <a:latin typeface="Arial"/>
                <a:cs typeface="Arial"/>
              </a:rPr>
              <a:t>customers</a:t>
            </a:r>
          </a:p>
        </p:txBody>
      </p:sp>
      <p:sp>
        <p:nvSpPr>
          <p:cNvPr id="78" name="object 13">
            <a:extLst>
              <a:ext uri="{FF2B5EF4-FFF2-40B4-BE49-F238E27FC236}">
                <a16:creationId xmlns:a16="http://schemas.microsoft.com/office/drawing/2014/main" id="{ABC6D85D-524A-E5B9-9258-87C66848315F}"/>
              </a:ext>
            </a:extLst>
          </p:cNvPr>
          <p:cNvSpPr/>
          <p:nvPr/>
        </p:nvSpPr>
        <p:spPr>
          <a:xfrm>
            <a:off x="1321961" y="1411381"/>
            <a:ext cx="2592070" cy="167640"/>
          </a:xfrm>
          <a:custGeom>
            <a:avLst/>
            <a:gdLst/>
            <a:ahLst/>
            <a:cxnLst/>
            <a:rect l="l" t="t" r="r" b="b"/>
            <a:pathLst>
              <a:path w="2592070" h="167640">
                <a:moveTo>
                  <a:pt x="2591604" y="167639"/>
                </a:moveTo>
                <a:lnTo>
                  <a:pt x="0" y="167639"/>
                </a:lnTo>
                <a:lnTo>
                  <a:pt x="0" y="0"/>
                </a:lnTo>
                <a:lnTo>
                  <a:pt x="2591604" y="0"/>
                </a:lnTo>
                <a:lnTo>
                  <a:pt x="2591604" y="167639"/>
                </a:lnTo>
                <a:close/>
              </a:path>
            </a:pathLst>
          </a:custGeom>
          <a:solidFill>
            <a:srgbClr val="EBCACA"/>
          </a:solidFill>
        </p:spPr>
        <p:txBody>
          <a:bodyPr wrap="square" lIns="0" tIns="0" rIns="0" bIns="0" rtlCol="0"/>
          <a:lstStyle/>
          <a:p>
            <a:endParaRPr/>
          </a:p>
        </p:txBody>
      </p:sp>
      <p:sp>
        <p:nvSpPr>
          <p:cNvPr id="79" name="object 14">
            <a:extLst>
              <a:ext uri="{FF2B5EF4-FFF2-40B4-BE49-F238E27FC236}">
                <a16:creationId xmlns:a16="http://schemas.microsoft.com/office/drawing/2014/main" id="{D330CC47-B3A5-BD3B-AB89-BD7D6F578B48}"/>
              </a:ext>
            </a:extLst>
          </p:cNvPr>
          <p:cNvSpPr txBox="1"/>
          <p:nvPr/>
        </p:nvSpPr>
        <p:spPr>
          <a:xfrm>
            <a:off x="1376070" y="1395111"/>
            <a:ext cx="2616200" cy="182101"/>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can cancel </a:t>
            </a:r>
            <a:r>
              <a:rPr sz="1100" spc="-5" dirty="0">
                <a:latin typeface="Arial"/>
                <a:cs typeface="Arial"/>
              </a:rPr>
              <a:t>their </a:t>
            </a:r>
            <a:r>
              <a:rPr sz="1100" dirty="0">
                <a:latin typeface="Arial"/>
                <a:cs typeface="Arial"/>
              </a:rPr>
              <a:t>subscriptions </a:t>
            </a:r>
            <a:r>
              <a:rPr sz="1100" spc="-5" dirty="0">
                <a:latin typeface="Arial"/>
                <a:cs typeface="Arial"/>
              </a:rPr>
              <a:t>at any</a:t>
            </a:r>
            <a:r>
              <a:rPr sz="1100" spc="-100" dirty="0">
                <a:latin typeface="Arial"/>
                <a:cs typeface="Arial"/>
              </a:rPr>
              <a:t> </a:t>
            </a:r>
            <a:r>
              <a:rPr sz="1100" spc="-5" dirty="0">
                <a:latin typeface="Arial"/>
                <a:cs typeface="Arial"/>
              </a:rPr>
              <a:t>time.</a:t>
            </a:r>
            <a:endParaRPr sz="1100" dirty="0">
              <a:latin typeface="Arial"/>
              <a:cs typeface="Arial"/>
            </a:endParaRPr>
          </a:p>
        </p:txBody>
      </p:sp>
      <p:grpSp>
        <p:nvGrpSpPr>
          <p:cNvPr id="80" name="object 15">
            <a:extLst>
              <a:ext uri="{FF2B5EF4-FFF2-40B4-BE49-F238E27FC236}">
                <a16:creationId xmlns:a16="http://schemas.microsoft.com/office/drawing/2014/main" id="{A59E1348-5F70-F708-DB61-01656125F410}"/>
              </a:ext>
            </a:extLst>
          </p:cNvPr>
          <p:cNvGrpSpPr/>
          <p:nvPr/>
        </p:nvGrpSpPr>
        <p:grpSpPr>
          <a:xfrm>
            <a:off x="567154" y="2364533"/>
            <a:ext cx="7871959" cy="1051560"/>
            <a:chOff x="555023" y="2344385"/>
            <a:chExt cx="7871959" cy="1051560"/>
          </a:xfrm>
        </p:grpSpPr>
        <p:sp>
          <p:nvSpPr>
            <p:cNvPr id="81" name="object 16">
              <a:extLst>
                <a:ext uri="{FF2B5EF4-FFF2-40B4-BE49-F238E27FC236}">
                  <a16:creationId xmlns:a16="http://schemas.microsoft.com/office/drawing/2014/main" id="{E8F5155F-DEBD-1FF2-3DEA-1471E5F2AAEA}"/>
                </a:ext>
              </a:extLst>
            </p:cNvPr>
            <p:cNvSpPr/>
            <p:nvPr/>
          </p:nvSpPr>
          <p:spPr>
            <a:xfrm>
              <a:off x="555023" y="2367245"/>
              <a:ext cx="767715" cy="1028700"/>
            </a:xfrm>
            <a:custGeom>
              <a:avLst/>
              <a:gdLst/>
              <a:ahLst/>
              <a:cxnLst/>
              <a:rect l="l" t="t" r="r" b="b"/>
              <a:pathLst>
                <a:path w="767715" h="1028700">
                  <a:moveTo>
                    <a:pt x="383549" y="1028622"/>
                  </a:moveTo>
                  <a:lnTo>
                    <a:pt x="0" y="645073"/>
                  </a:lnTo>
                  <a:lnTo>
                    <a:pt x="0" y="0"/>
                  </a:lnTo>
                  <a:lnTo>
                    <a:pt x="383549" y="383549"/>
                  </a:lnTo>
                  <a:lnTo>
                    <a:pt x="767098" y="0"/>
                  </a:lnTo>
                  <a:lnTo>
                    <a:pt x="767098" y="645073"/>
                  </a:lnTo>
                  <a:lnTo>
                    <a:pt x="383549" y="1028622"/>
                  </a:lnTo>
                  <a:close/>
                </a:path>
              </a:pathLst>
            </a:custGeom>
            <a:solidFill>
              <a:srgbClr val="FF0000"/>
            </a:solidFill>
          </p:spPr>
          <p:txBody>
            <a:bodyPr wrap="square" lIns="0" tIns="0" rIns="0" bIns="0" rtlCol="0"/>
            <a:lstStyle/>
            <a:p>
              <a:endParaRPr dirty="0"/>
            </a:p>
          </p:txBody>
        </p:sp>
        <p:sp>
          <p:nvSpPr>
            <p:cNvPr id="82" name="object 17">
              <a:extLst>
                <a:ext uri="{FF2B5EF4-FFF2-40B4-BE49-F238E27FC236}">
                  <a16:creationId xmlns:a16="http://schemas.microsoft.com/office/drawing/2014/main" id="{4EACD424-2B2A-7FB1-3852-096E7207CD1D}"/>
                </a:ext>
              </a:extLst>
            </p:cNvPr>
            <p:cNvSpPr/>
            <p:nvPr/>
          </p:nvSpPr>
          <p:spPr>
            <a:xfrm>
              <a:off x="555023" y="2344385"/>
              <a:ext cx="767715" cy="1051560"/>
            </a:xfrm>
            <a:custGeom>
              <a:avLst/>
              <a:gdLst/>
              <a:ahLst/>
              <a:cxnLst/>
              <a:rect l="l" t="t" r="r" b="b"/>
              <a:pathLst>
                <a:path w="767715" h="1028700">
                  <a:moveTo>
                    <a:pt x="767098" y="0"/>
                  </a:moveTo>
                  <a:lnTo>
                    <a:pt x="767098" y="645073"/>
                  </a:lnTo>
                  <a:lnTo>
                    <a:pt x="383549" y="1028622"/>
                  </a:lnTo>
                  <a:lnTo>
                    <a:pt x="0" y="645073"/>
                  </a:lnTo>
                  <a:lnTo>
                    <a:pt x="0" y="0"/>
                  </a:lnTo>
                  <a:lnTo>
                    <a:pt x="383549" y="383549"/>
                  </a:lnTo>
                  <a:lnTo>
                    <a:pt x="767098" y="0"/>
                  </a:lnTo>
                  <a:close/>
                </a:path>
              </a:pathLst>
            </a:custGeom>
            <a:ln w="25399">
              <a:solidFill>
                <a:srgbClr val="B80000"/>
              </a:solidFill>
            </a:ln>
          </p:spPr>
          <p:txBody>
            <a:bodyPr wrap="square" lIns="0" tIns="0" rIns="0" bIns="0" rtlCol="0"/>
            <a:lstStyle/>
            <a:p>
              <a:endParaRPr dirty="0"/>
            </a:p>
          </p:txBody>
        </p:sp>
        <p:sp>
          <p:nvSpPr>
            <p:cNvPr id="83" name="object 18">
              <a:extLst>
                <a:ext uri="{FF2B5EF4-FFF2-40B4-BE49-F238E27FC236}">
                  <a16:creationId xmlns:a16="http://schemas.microsoft.com/office/drawing/2014/main" id="{B5251593-7432-881C-94AC-8A85518C5D07}"/>
                </a:ext>
              </a:extLst>
            </p:cNvPr>
            <p:cNvSpPr/>
            <p:nvPr/>
          </p:nvSpPr>
          <p:spPr>
            <a:xfrm>
              <a:off x="1321967" y="2355692"/>
              <a:ext cx="7105015" cy="631825"/>
            </a:xfrm>
            <a:custGeom>
              <a:avLst/>
              <a:gdLst/>
              <a:ahLst/>
              <a:cxnLst/>
              <a:rect l="l" t="t" r="r" b="b"/>
              <a:pathLst>
                <a:path w="7105015" h="631825">
                  <a:moveTo>
                    <a:pt x="6999666" y="631276"/>
                  </a:moveTo>
                  <a:lnTo>
                    <a:pt x="0" y="631276"/>
                  </a:lnTo>
                  <a:lnTo>
                    <a:pt x="7" y="0"/>
                  </a:lnTo>
                  <a:lnTo>
                    <a:pt x="6999666" y="4"/>
                  </a:lnTo>
                  <a:lnTo>
                    <a:pt x="7040628" y="8273"/>
                  </a:lnTo>
                  <a:lnTo>
                    <a:pt x="7074075" y="30821"/>
                  </a:lnTo>
                  <a:lnTo>
                    <a:pt x="7096623" y="64264"/>
                  </a:lnTo>
                  <a:lnTo>
                    <a:pt x="7104890" y="105219"/>
                  </a:lnTo>
                  <a:lnTo>
                    <a:pt x="7104890" y="526076"/>
                  </a:lnTo>
                  <a:lnTo>
                    <a:pt x="7096884" y="566332"/>
                  </a:lnTo>
                  <a:lnTo>
                    <a:pt x="7074065" y="600476"/>
                  </a:lnTo>
                  <a:lnTo>
                    <a:pt x="7039941" y="623273"/>
                  </a:lnTo>
                  <a:lnTo>
                    <a:pt x="6999666" y="631276"/>
                  </a:lnTo>
                  <a:close/>
                </a:path>
              </a:pathLst>
            </a:custGeom>
            <a:solidFill>
              <a:srgbClr val="FFC000">
                <a:alpha val="89802"/>
              </a:srgbClr>
            </a:solidFill>
          </p:spPr>
          <p:txBody>
            <a:bodyPr wrap="square" lIns="0" tIns="0" rIns="0" bIns="0" rtlCol="0"/>
            <a:lstStyle/>
            <a:p>
              <a:endParaRPr dirty="0"/>
            </a:p>
          </p:txBody>
        </p:sp>
        <p:sp>
          <p:nvSpPr>
            <p:cNvPr id="84" name="object 19">
              <a:extLst>
                <a:ext uri="{FF2B5EF4-FFF2-40B4-BE49-F238E27FC236}">
                  <a16:creationId xmlns:a16="http://schemas.microsoft.com/office/drawing/2014/main" id="{AAEE75D0-67FE-D226-248B-87E67BED6E0E}"/>
                </a:ext>
              </a:extLst>
            </p:cNvPr>
            <p:cNvSpPr/>
            <p:nvPr/>
          </p:nvSpPr>
          <p:spPr>
            <a:xfrm>
              <a:off x="1321967" y="2355692"/>
              <a:ext cx="7105015" cy="631825"/>
            </a:xfrm>
            <a:custGeom>
              <a:avLst/>
              <a:gdLst/>
              <a:ahLst/>
              <a:cxnLst/>
              <a:rect l="l" t="t" r="r" b="b"/>
              <a:pathLst>
                <a:path w="7105015" h="631825">
                  <a:moveTo>
                    <a:pt x="7104890" y="105219"/>
                  </a:moveTo>
                  <a:lnTo>
                    <a:pt x="7104890" y="526076"/>
                  </a:lnTo>
                  <a:lnTo>
                    <a:pt x="7102851" y="546694"/>
                  </a:lnTo>
                  <a:lnTo>
                    <a:pt x="7096884" y="566332"/>
                  </a:lnTo>
                  <a:lnTo>
                    <a:pt x="7074065" y="600476"/>
                  </a:lnTo>
                  <a:lnTo>
                    <a:pt x="7039940" y="623273"/>
                  </a:lnTo>
                  <a:lnTo>
                    <a:pt x="6999665" y="631276"/>
                  </a:lnTo>
                  <a:lnTo>
                    <a:pt x="4" y="631276"/>
                  </a:lnTo>
                  <a:lnTo>
                    <a:pt x="4" y="4"/>
                  </a:lnTo>
                  <a:lnTo>
                    <a:pt x="6999665" y="4"/>
                  </a:lnTo>
                  <a:lnTo>
                    <a:pt x="7040628" y="8273"/>
                  </a:lnTo>
                  <a:lnTo>
                    <a:pt x="7074075" y="30821"/>
                  </a:lnTo>
                  <a:lnTo>
                    <a:pt x="7096623" y="64264"/>
                  </a:lnTo>
                  <a:lnTo>
                    <a:pt x="7104890" y="105219"/>
                  </a:lnTo>
                  <a:close/>
                </a:path>
              </a:pathLst>
            </a:custGeom>
            <a:ln w="25399">
              <a:solidFill>
                <a:srgbClr val="CC0000"/>
              </a:solidFill>
            </a:ln>
          </p:spPr>
          <p:txBody>
            <a:bodyPr wrap="square" lIns="0" tIns="0" rIns="0" bIns="0" rtlCol="0"/>
            <a:lstStyle/>
            <a:p>
              <a:endParaRPr/>
            </a:p>
          </p:txBody>
        </p:sp>
        <p:sp>
          <p:nvSpPr>
            <p:cNvPr id="85" name="object 20">
              <a:extLst>
                <a:ext uri="{FF2B5EF4-FFF2-40B4-BE49-F238E27FC236}">
                  <a16:creationId xmlns:a16="http://schemas.microsoft.com/office/drawing/2014/main" id="{56905881-A8D8-5CDF-93CD-C20F80B52BBD}"/>
                </a:ext>
              </a:extLst>
            </p:cNvPr>
            <p:cNvSpPr/>
            <p:nvPr/>
          </p:nvSpPr>
          <p:spPr>
            <a:xfrm>
              <a:off x="1392565" y="2570036"/>
              <a:ext cx="2901950" cy="165100"/>
            </a:xfrm>
            <a:custGeom>
              <a:avLst/>
              <a:gdLst/>
              <a:ahLst/>
              <a:cxnLst/>
              <a:rect l="l" t="t" r="r" b="b"/>
              <a:pathLst>
                <a:path w="2901950" h="165100">
                  <a:moveTo>
                    <a:pt x="2901619" y="164591"/>
                  </a:moveTo>
                  <a:lnTo>
                    <a:pt x="0" y="164591"/>
                  </a:lnTo>
                  <a:lnTo>
                    <a:pt x="0" y="0"/>
                  </a:lnTo>
                  <a:lnTo>
                    <a:pt x="2901619" y="0"/>
                  </a:lnTo>
                  <a:lnTo>
                    <a:pt x="2901619" y="164591"/>
                  </a:lnTo>
                  <a:close/>
                </a:path>
              </a:pathLst>
            </a:custGeom>
            <a:solidFill>
              <a:srgbClr val="EBCACA"/>
            </a:solidFill>
          </p:spPr>
          <p:txBody>
            <a:bodyPr wrap="square" lIns="0" tIns="0" rIns="0" bIns="0" rtlCol="0"/>
            <a:lstStyle/>
            <a:p>
              <a:endParaRPr/>
            </a:p>
          </p:txBody>
        </p:sp>
      </p:grpSp>
      <p:sp>
        <p:nvSpPr>
          <p:cNvPr id="86" name="object 21">
            <a:extLst>
              <a:ext uri="{FF2B5EF4-FFF2-40B4-BE49-F238E27FC236}">
                <a16:creationId xmlns:a16="http://schemas.microsoft.com/office/drawing/2014/main" id="{D6E478C7-E06B-DC7D-BFF5-31B2B77B5D99}"/>
              </a:ext>
            </a:extLst>
          </p:cNvPr>
          <p:cNvSpPr txBox="1"/>
          <p:nvPr/>
        </p:nvSpPr>
        <p:spPr>
          <a:xfrm>
            <a:off x="554454" y="2536609"/>
            <a:ext cx="3750310" cy="461009"/>
          </a:xfrm>
          <a:prstGeom prst="rect">
            <a:avLst/>
          </a:prstGeom>
        </p:spPr>
        <p:txBody>
          <a:bodyPr vert="horz" wrap="square" lIns="0" tIns="12700" rIns="0" bIns="0" rtlCol="0">
            <a:spAutoFit/>
          </a:bodyPr>
          <a:lstStyle/>
          <a:p>
            <a:pPr marL="929005" indent="-92075">
              <a:lnSpc>
                <a:spcPct val="100000"/>
              </a:lnSpc>
              <a:spcBef>
                <a:spcPts val="100"/>
              </a:spcBef>
              <a:buChar char="•"/>
              <a:tabLst>
                <a:tab pos="929640" algn="l"/>
              </a:tabLst>
            </a:pPr>
            <a:r>
              <a:rPr sz="1200" spc="-5" dirty="0">
                <a:latin typeface="Times New Roman"/>
                <a:cs typeface="Times New Roman"/>
              </a:rPr>
              <a:t>Unsupervised Machine Learning</a:t>
            </a:r>
            <a:r>
              <a:rPr sz="1200" spc="265" dirty="0">
                <a:latin typeface="Times New Roman"/>
                <a:cs typeface="Times New Roman"/>
              </a:rPr>
              <a:t> </a:t>
            </a:r>
            <a:r>
              <a:rPr sz="1200" dirty="0">
                <a:latin typeface="Times New Roman"/>
                <a:cs typeface="Times New Roman"/>
              </a:rPr>
              <a:t>(Clustering)</a:t>
            </a:r>
          </a:p>
          <a:p>
            <a:pPr marL="12700">
              <a:lnSpc>
                <a:spcPct val="100000"/>
              </a:lnSpc>
              <a:spcBef>
                <a:spcPts val="910"/>
              </a:spcBef>
            </a:pPr>
            <a:r>
              <a:rPr sz="900" b="1" dirty="0">
                <a:solidFill>
                  <a:srgbClr val="F4FDFF"/>
                </a:solidFill>
                <a:latin typeface="Arial"/>
                <a:cs typeface="Arial"/>
              </a:rPr>
              <a:t>Methodology</a:t>
            </a:r>
            <a:r>
              <a:rPr sz="900" dirty="0">
                <a:solidFill>
                  <a:srgbClr val="F4FDFF"/>
                </a:solidFill>
                <a:latin typeface="Arial"/>
                <a:cs typeface="Arial"/>
              </a:rPr>
              <a:t>:</a:t>
            </a:r>
            <a:endParaRPr sz="900" dirty="0">
              <a:latin typeface="Arial"/>
              <a:cs typeface="Arial"/>
            </a:endParaRPr>
          </a:p>
        </p:txBody>
      </p:sp>
      <p:grpSp>
        <p:nvGrpSpPr>
          <p:cNvPr id="87" name="object 22">
            <a:extLst>
              <a:ext uri="{FF2B5EF4-FFF2-40B4-BE49-F238E27FC236}">
                <a16:creationId xmlns:a16="http://schemas.microsoft.com/office/drawing/2014/main" id="{35DCAC1B-19F4-6299-51BD-212877612D8D}"/>
              </a:ext>
            </a:extLst>
          </p:cNvPr>
          <p:cNvGrpSpPr/>
          <p:nvPr/>
        </p:nvGrpSpPr>
        <p:grpSpPr>
          <a:xfrm>
            <a:off x="542298" y="3640892"/>
            <a:ext cx="793115" cy="1076960"/>
            <a:chOff x="542298" y="3640892"/>
            <a:chExt cx="793115" cy="1076960"/>
          </a:xfrm>
        </p:grpSpPr>
        <p:sp>
          <p:nvSpPr>
            <p:cNvPr id="88" name="object 23">
              <a:extLst>
                <a:ext uri="{FF2B5EF4-FFF2-40B4-BE49-F238E27FC236}">
                  <a16:creationId xmlns:a16="http://schemas.microsoft.com/office/drawing/2014/main" id="{4E00A94C-80E4-B547-D1BD-5B0836B6ED8F}"/>
                </a:ext>
              </a:extLst>
            </p:cNvPr>
            <p:cNvSpPr/>
            <p:nvPr/>
          </p:nvSpPr>
          <p:spPr>
            <a:xfrm>
              <a:off x="554998" y="3653592"/>
              <a:ext cx="767715" cy="1051560"/>
            </a:xfrm>
            <a:custGeom>
              <a:avLst/>
              <a:gdLst/>
              <a:ahLst/>
              <a:cxnLst/>
              <a:rect l="l" t="t" r="r" b="b"/>
              <a:pathLst>
                <a:path w="767715" h="1051560">
                  <a:moveTo>
                    <a:pt x="383549" y="1051072"/>
                  </a:moveTo>
                  <a:lnTo>
                    <a:pt x="0" y="667523"/>
                  </a:lnTo>
                  <a:lnTo>
                    <a:pt x="0" y="0"/>
                  </a:lnTo>
                  <a:lnTo>
                    <a:pt x="383549" y="383549"/>
                  </a:lnTo>
                  <a:lnTo>
                    <a:pt x="767098" y="0"/>
                  </a:lnTo>
                  <a:lnTo>
                    <a:pt x="767098" y="667523"/>
                  </a:lnTo>
                  <a:lnTo>
                    <a:pt x="383549" y="1051072"/>
                  </a:lnTo>
                  <a:close/>
                </a:path>
              </a:pathLst>
            </a:custGeom>
            <a:solidFill>
              <a:srgbClr val="FF0000"/>
            </a:solidFill>
          </p:spPr>
          <p:txBody>
            <a:bodyPr wrap="square" lIns="0" tIns="0" rIns="0" bIns="0" rtlCol="0"/>
            <a:lstStyle/>
            <a:p>
              <a:endParaRPr dirty="0"/>
            </a:p>
          </p:txBody>
        </p:sp>
        <p:sp>
          <p:nvSpPr>
            <p:cNvPr id="89" name="object 24">
              <a:extLst>
                <a:ext uri="{FF2B5EF4-FFF2-40B4-BE49-F238E27FC236}">
                  <a16:creationId xmlns:a16="http://schemas.microsoft.com/office/drawing/2014/main" id="{A6F7DC64-90A7-8ECA-D00C-3A0C53F141A5}"/>
                </a:ext>
              </a:extLst>
            </p:cNvPr>
            <p:cNvSpPr/>
            <p:nvPr/>
          </p:nvSpPr>
          <p:spPr>
            <a:xfrm>
              <a:off x="554998" y="3653592"/>
              <a:ext cx="767715" cy="1051560"/>
            </a:xfrm>
            <a:custGeom>
              <a:avLst/>
              <a:gdLst/>
              <a:ahLst/>
              <a:cxnLst/>
              <a:rect l="l" t="t" r="r" b="b"/>
              <a:pathLst>
                <a:path w="767715" h="1051560">
                  <a:moveTo>
                    <a:pt x="767098" y="0"/>
                  </a:moveTo>
                  <a:lnTo>
                    <a:pt x="767098" y="667523"/>
                  </a:lnTo>
                  <a:lnTo>
                    <a:pt x="383549" y="1051072"/>
                  </a:lnTo>
                  <a:lnTo>
                    <a:pt x="0" y="667523"/>
                  </a:lnTo>
                  <a:lnTo>
                    <a:pt x="0" y="0"/>
                  </a:lnTo>
                  <a:lnTo>
                    <a:pt x="383549" y="383549"/>
                  </a:lnTo>
                  <a:lnTo>
                    <a:pt x="767098" y="0"/>
                  </a:lnTo>
                  <a:close/>
                </a:path>
              </a:pathLst>
            </a:custGeom>
            <a:ln w="25399">
              <a:solidFill>
                <a:srgbClr val="B80000"/>
              </a:solidFill>
            </a:ln>
          </p:spPr>
          <p:txBody>
            <a:bodyPr wrap="square" lIns="0" tIns="0" rIns="0" bIns="0" rtlCol="0"/>
            <a:lstStyle/>
            <a:p>
              <a:endParaRPr/>
            </a:p>
          </p:txBody>
        </p:sp>
      </p:grpSp>
      <p:sp>
        <p:nvSpPr>
          <p:cNvPr id="90" name="object 25">
            <a:extLst>
              <a:ext uri="{FF2B5EF4-FFF2-40B4-BE49-F238E27FC236}">
                <a16:creationId xmlns:a16="http://schemas.microsoft.com/office/drawing/2014/main" id="{862983CE-6010-853C-B210-F7A3615E1C4B}"/>
              </a:ext>
            </a:extLst>
          </p:cNvPr>
          <p:cNvSpPr txBox="1"/>
          <p:nvPr/>
        </p:nvSpPr>
        <p:spPr>
          <a:xfrm>
            <a:off x="655859" y="4089155"/>
            <a:ext cx="56578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F4FDFF"/>
                </a:solidFill>
                <a:latin typeface="Arial"/>
                <a:cs typeface="Arial"/>
              </a:rPr>
              <a:t>Database</a:t>
            </a:r>
            <a:r>
              <a:rPr sz="900" spc="-5" dirty="0">
                <a:solidFill>
                  <a:srgbClr val="F4FDFF"/>
                </a:solidFill>
                <a:latin typeface="Arial"/>
                <a:cs typeface="Arial"/>
              </a:rPr>
              <a:t>:</a:t>
            </a:r>
            <a:endParaRPr sz="900">
              <a:latin typeface="Arial"/>
              <a:cs typeface="Arial"/>
            </a:endParaRPr>
          </a:p>
        </p:txBody>
      </p:sp>
      <p:grpSp>
        <p:nvGrpSpPr>
          <p:cNvPr id="91" name="object 26">
            <a:extLst>
              <a:ext uri="{FF2B5EF4-FFF2-40B4-BE49-F238E27FC236}">
                <a16:creationId xmlns:a16="http://schemas.microsoft.com/office/drawing/2014/main" id="{99F3CF4C-8215-D146-7BE9-13031CCFEC8D}"/>
              </a:ext>
            </a:extLst>
          </p:cNvPr>
          <p:cNvGrpSpPr/>
          <p:nvPr/>
        </p:nvGrpSpPr>
        <p:grpSpPr>
          <a:xfrm>
            <a:off x="1309262" y="3640892"/>
            <a:ext cx="7130415" cy="708660"/>
            <a:chOff x="1309262" y="3640892"/>
            <a:chExt cx="7130415" cy="708660"/>
          </a:xfrm>
        </p:grpSpPr>
        <p:sp>
          <p:nvSpPr>
            <p:cNvPr id="92" name="object 27">
              <a:extLst>
                <a:ext uri="{FF2B5EF4-FFF2-40B4-BE49-F238E27FC236}">
                  <a16:creationId xmlns:a16="http://schemas.microsoft.com/office/drawing/2014/main" id="{A4D72220-D590-209D-E843-AA2E40E7307C}"/>
                </a:ext>
              </a:extLst>
            </p:cNvPr>
            <p:cNvSpPr/>
            <p:nvPr/>
          </p:nvSpPr>
          <p:spPr>
            <a:xfrm>
              <a:off x="1321962" y="3653592"/>
              <a:ext cx="7105015" cy="683260"/>
            </a:xfrm>
            <a:custGeom>
              <a:avLst/>
              <a:gdLst/>
              <a:ahLst/>
              <a:cxnLst/>
              <a:rect l="l" t="t" r="r" b="b"/>
              <a:pathLst>
                <a:path w="7105015" h="683260">
                  <a:moveTo>
                    <a:pt x="6991046" y="683073"/>
                  </a:moveTo>
                  <a:lnTo>
                    <a:pt x="0" y="683073"/>
                  </a:lnTo>
                  <a:lnTo>
                    <a:pt x="4" y="0"/>
                  </a:lnTo>
                  <a:lnTo>
                    <a:pt x="6991046" y="0"/>
                  </a:lnTo>
                  <a:lnTo>
                    <a:pt x="7035360" y="8947"/>
                  </a:lnTo>
                  <a:lnTo>
                    <a:pt x="7071549" y="33346"/>
                  </a:lnTo>
                  <a:lnTo>
                    <a:pt x="7095948" y="69535"/>
                  </a:lnTo>
                  <a:lnTo>
                    <a:pt x="7104895" y="113849"/>
                  </a:lnTo>
                  <a:lnTo>
                    <a:pt x="7104895" y="569223"/>
                  </a:lnTo>
                  <a:lnTo>
                    <a:pt x="7096227" y="612792"/>
                  </a:lnTo>
                  <a:lnTo>
                    <a:pt x="7071545" y="649723"/>
                  </a:lnTo>
                  <a:lnTo>
                    <a:pt x="7034614" y="674404"/>
                  </a:lnTo>
                  <a:lnTo>
                    <a:pt x="6991046" y="683073"/>
                  </a:lnTo>
                  <a:close/>
                </a:path>
              </a:pathLst>
            </a:custGeom>
            <a:solidFill>
              <a:srgbClr val="FFC000">
                <a:alpha val="89802"/>
              </a:srgbClr>
            </a:solidFill>
          </p:spPr>
          <p:txBody>
            <a:bodyPr wrap="square" lIns="0" tIns="0" rIns="0" bIns="0" rtlCol="0"/>
            <a:lstStyle/>
            <a:p>
              <a:endParaRPr dirty="0"/>
            </a:p>
          </p:txBody>
        </p:sp>
        <p:sp>
          <p:nvSpPr>
            <p:cNvPr id="93" name="object 28">
              <a:extLst>
                <a:ext uri="{FF2B5EF4-FFF2-40B4-BE49-F238E27FC236}">
                  <a16:creationId xmlns:a16="http://schemas.microsoft.com/office/drawing/2014/main" id="{C4D3773C-FDDD-47B1-A900-6C9DDD00DF96}"/>
                </a:ext>
              </a:extLst>
            </p:cNvPr>
            <p:cNvSpPr/>
            <p:nvPr/>
          </p:nvSpPr>
          <p:spPr>
            <a:xfrm>
              <a:off x="1321962" y="3653592"/>
              <a:ext cx="7105015" cy="683260"/>
            </a:xfrm>
            <a:custGeom>
              <a:avLst/>
              <a:gdLst/>
              <a:ahLst/>
              <a:cxnLst/>
              <a:rect l="l" t="t" r="r" b="b"/>
              <a:pathLst>
                <a:path w="7105015" h="683260">
                  <a:moveTo>
                    <a:pt x="7104895" y="113849"/>
                  </a:moveTo>
                  <a:lnTo>
                    <a:pt x="7104895" y="569223"/>
                  </a:lnTo>
                  <a:lnTo>
                    <a:pt x="7102687" y="591540"/>
                  </a:lnTo>
                  <a:lnTo>
                    <a:pt x="7096226" y="612792"/>
                  </a:lnTo>
                  <a:lnTo>
                    <a:pt x="7071545" y="649723"/>
                  </a:lnTo>
                  <a:lnTo>
                    <a:pt x="7034614" y="674404"/>
                  </a:lnTo>
                  <a:lnTo>
                    <a:pt x="6991045" y="683073"/>
                  </a:lnTo>
                  <a:lnTo>
                    <a:pt x="4" y="683073"/>
                  </a:lnTo>
                  <a:lnTo>
                    <a:pt x="4" y="0"/>
                  </a:lnTo>
                  <a:lnTo>
                    <a:pt x="6991045" y="0"/>
                  </a:lnTo>
                  <a:lnTo>
                    <a:pt x="7035360" y="8947"/>
                  </a:lnTo>
                  <a:lnTo>
                    <a:pt x="7071548" y="33346"/>
                  </a:lnTo>
                  <a:lnTo>
                    <a:pt x="7095948" y="69535"/>
                  </a:lnTo>
                  <a:lnTo>
                    <a:pt x="7104895" y="113849"/>
                  </a:lnTo>
                  <a:close/>
                </a:path>
              </a:pathLst>
            </a:custGeom>
            <a:ln w="25399">
              <a:solidFill>
                <a:srgbClr val="CC0000"/>
              </a:solidFill>
            </a:ln>
          </p:spPr>
          <p:txBody>
            <a:bodyPr wrap="square" lIns="0" tIns="0" rIns="0" bIns="0" rtlCol="0"/>
            <a:lstStyle/>
            <a:p>
              <a:endParaRPr/>
            </a:p>
          </p:txBody>
        </p:sp>
      </p:grpSp>
      <p:sp>
        <p:nvSpPr>
          <p:cNvPr id="94" name="object 29">
            <a:extLst>
              <a:ext uri="{FF2B5EF4-FFF2-40B4-BE49-F238E27FC236}">
                <a16:creationId xmlns:a16="http://schemas.microsoft.com/office/drawing/2014/main" id="{04709A38-6C12-FC43-58C1-338E5B031B97}"/>
              </a:ext>
            </a:extLst>
          </p:cNvPr>
          <p:cNvSpPr txBox="1"/>
          <p:nvPr/>
        </p:nvSpPr>
        <p:spPr>
          <a:xfrm>
            <a:off x="1379865" y="3714783"/>
            <a:ext cx="1942464" cy="537845"/>
          </a:xfrm>
          <a:prstGeom prst="rect">
            <a:avLst/>
          </a:prstGeom>
        </p:spPr>
        <p:txBody>
          <a:bodyPr vert="horz" wrap="square" lIns="0" tIns="12700" rIns="0" bIns="0" rtlCol="0">
            <a:spAutoFit/>
          </a:bodyPr>
          <a:lstStyle/>
          <a:p>
            <a:pPr marL="66675" indent="-54610">
              <a:lnSpc>
                <a:spcPts val="1370"/>
              </a:lnSpc>
              <a:spcBef>
                <a:spcPts val="100"/>
              </a:spcBef>
              <a:buSzPct val="91666"/>
              <a:buChar char="•"/>
              <a:tabLst>
                <a:tab pos="67310" algn="l"/>
              </a:tabLst>
            </a:pPr>
            <a:r>
              <a:rPr sz="1200" spc="-5" dirty="0">
                <a:latin typeface="Times New Roman"/>
                <a:cs typeface="Times New Roman"/>
              </a:rPr>
              <a:t>Netflix Movies and TV</a:t>
            </a:r>
            <a:r>
              <a:rPr sz="1200" spc="-114" dirty="0">
                <a:latin typeface="Times New Roman"/>
                <a:cs typeface="Times New Roman"/>
              </a:rPr>
              <a:t> </a:t>
            </a:r>
            <a:r>
              <a:rPr sz="1200" spc="-5" dirty="0">
                <a:latin typeface="Times New Roman"/>
                <a:cs typeface="Times New Roman"/>
              </a:rPr>
              <a:t>Shows</a:t>
            </a:r>
            <a:endParaRPr sz="1200" dirty="0">
              <a:latin typeface="Times New Roman"/>
              <a:cs typeface="Times New Roman"/>
            </a:endParaRPr>
          </a:p>
          <a:p>
            <a:pPr marL="66675" indent="-54610">
              <a:lnSpc>
                <a:spcPts val="1295"/>
              </a:lnSpc>
              <a:buSzPct val="91666"/>
              <a:buChar char="•"/>
              <a:tabLst>
                <a:tab pos="67310" algn="l"/>
              </a:tabLst>
            </a:pPr>
            <a:r>
              <a:rPr sz="1200" dirty="0">
                <a:latin typeface="Times New Roman"/>
                <a:cs typeface="Times New Roman"/>
              </a:rPr>
              <a:t>7787 rows </a:t>
            </a:r>
            <a:r>
              <a:rPr sz="1200" spc="-5" dirty="0">
                <a:latin typeface="Times New Roman"/>
                <a:cs typeface="Times New Roman"/>
              </a:rPr>
              <a:t>and </a:t>
            </a:r>
            <a:r>
              <a:rPr sz="1200" dirty="0">
                <a:latin typeface="Times New Roman"/>
                <a:cs typeface="Times New Roman"/>
              </a:rPr>
              <a:t>12</a:t>
            </a:r>
            <a:r>
              <a:rPr sz="1200" spc="-40" dirty="0">
                <a:latin typeface="Times New Roman"/>
                <a:cs typeface="Times New Roman"/>
              </a:rPr>
              <a:t> </a:t>
            </a:r>
            <a:r>
              <a:rPr sz="1200" spc="-5" dirty="0">
                <a:latin typeface="Times New Roman"/>
                <a:cs typeface="Times New Roman"/>
              </a:rPr>
              <a:t>columns</a:t>
            </a:r>
            <a:endParaRPr sz="1200" dirty="0">
              <a:latin typeface="Times New Roman"/>
              <a:cs typeface="Times New Roman"/>
            </a:endParaRPr>
          </a:p>
          <a:p>
            <a:pPr marL="66675" indent="-54610">
              <a:lnSpc>
                <a:spcPts val="1370"/>
              </a:lnSpc>
              <a:buSzPct val="91666"/>
              <a:buChar char="•"/>
              <a:tabLst>
                <a:tab pos="67310" algn="l"/>
              </a:tabLst>
            </a:pPr>
            <a:r>
              <a:rPr sz="1200" spc="-5" dirty="0">
                <a:latin typeface="Times New Roman"/>
                <a:cs typeface="Times New Roman"/>
              </a:rPr>
              <a:t>Data </a:t>
            </a:r>
            <a:r>
              <a:rPr sz="1200" dirty="0">
                <a:latin typeface="Times New Roman"/>
                <a:cs typeface="Times New Roman"/>
              </a:rPr>
              <a:t>from </a:t>
            </a:r>
            <a:r>
              <a:rPr sz="1200" spc="-5" dirty="0">
                <a:latin typeface="Times New Roman"/>
                <a:cs typeface="Times New Roman"/>
              </a:rPr>
              <a:t>last</a:t>
            </a:r>
            <a:r>
              <a:rPr sz="1200" spc="-25" dirty="0">
                <a:latin typeface="Times New Roman"/>
                <a:cs typeface="Times New Roman"/>
              </a:rPr>
              <a:t> </a:t>
            </a:r>
            <a:r>
              <a:rPr sz="1200" dirty="0">
                <a:latin typeface="Times New Roman"/>
                <a:cs typeface="Times New Roman"/>
              </a:rPr>
              <a:t>decade</a:t>
            </a:r>
          </a:p>
        </p:txBody>
      </p:sp>
      <p:sp>
        <p:nvSpPr>
          <p:cNvPr id="95" name="object 30">
            <a:extLst>
              <a:ext uri="{FF2B5EF4-FFF2-40B4-BE49-F238E27FC236}">
                <a16:creationId xmlns:a16="http://schemas.microsoft.com/office/drawing/2014/main" id="{60BDE655-155E-B151-B489-C72980FAB869}"/>
              </a:ext>
            </a:extLst>
          </p:cNvPr>
          <p:cNvSpPr/>
          <p:nvPr/>
        </p:nvSpPr>
        <p:spPr>
          <a:xfrm>
            <a:off x="0" y="0"/>
            <a:ext cx="167640" cy="5143500"/>
          </a:xfrm>
          <a:custGeom>
            <a:avLst/>
            <a:gdLst/>
            <a:ahLst/>
            <a:cxnLst/>
            <a:rect l="l" t="t" r="r" b="b"/>
            <a:pathLst>
              <a:path w="167640" h="5143500">
                <a:moveTo>
                  <a:pt x="167099" y="5143489"/>
                </a:moveTo>
                <a:lnTo>
                  <a:pt x="0" y="5143489"/>
                </a:lnTo>
                <a:lnTo>
                  <a:pt x="0" y="0"/>
                </a:lnTo>
                <a:lnTo>
                  <a:pt x="167099" y="0"/>
                </a:lnTo>
                <a:lnTo>
                  <a:pt x="167099" y="5143489"/>
                </a:lnTo>
                <a:close/>
              </a:path>
            </a:pathLst>
          </a:custGeom>
          <a:solidFill>
            <a:srgbClr val="0E3B44"/>
          </a:solidFill>
        </p:spPr>
        <p:txBody>
          <a:bodyPr wrap="square" lIns="0" tIns="0" rIns="0" bIns="0" rtlCol="0"/>
          <a:lstStyle/>
          <a:p>
            <a:endParaRPr/>
          </a:p>
        </p:txBody>
      </p:sp>
    </p:spTree>
    <p:extLst>
      <p:ext uri="{BB962C8B-B14F-4D97-AF65-F5344CB8AC3E}">
        <p14:creationId xmlns:p14="http://schemas.microsoft.com/office/powerpoint/2010/main" val="108011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6654-2F5C-C6E0-8DA3-90DBE10F4163}"/>
              </a:ext>
            </a:extLst>
          </p:cNvPr>
          <p:cNvSpPr>
            <a:spLocks noGrp="1"/>
          </p:cNvSpPr>
          <p:nvPr>
            <p:ph type="title"/>
          </p:nvPr>
        </p:nvSpPr>
        <p:spPr>
          <a:xfrm>
            <a:off x="311700" y="445025"/>
            <a:ext cx="8520600" cy="408415"/>
          </a:xfrm>
        </p:spPr>
        <p:txBody>
          <a:bodyPr/>
          <a:lstStyle/>
          <a:p>
            <a:r>
              <a:rPr lang="en-US" sz="2000" b="1" u="sng" dirty="0">
                <a:solidFill>
                  <a:schemeClr val="lt1"/>
                </a:solidFill>
                <a:latin typeface="Montserrat"/>
                <a:ea typeface="Montserrat"/>
                <a:cs typeface="Montserrat"/>
                <a:sym typeface="Montserrat"/>
              </a:rPr>
              <a:t>PROBLEM STATEMENT</a:t>
            </a:r>
            <a:endParaRPr lang="en-IN" sz="2000" dirty="0"/>
          </a:p>
        </p:txBody>
      </p:sp>
      <p:sp>
        <p:nvSpPr>
          <p:cNvPr id="3" name="Text Placeholder 2">
            <a:extLst>
              <a:ext uri="{FF2B5EF4-FFF2-40B4-BE49-F238E27FC236}">
                <a16:creationId xmlns:a16="http://schemas.microsoft.com/office/drawing/2014/main" id="{9248F8F5-5547-FB67-DDEF-D53A187F0246}"/>
              </a:ext>
            </a:extLst>
          </p:cNvPr>
          <p:cNvSpPr>
            <a:spLocks noGrp="1"/>
          </p:cNvSpPr>
          <p:nvPr>
            <p:ph type="body" idx="1"/>
          </p:nvPr>
        </p:nvSpPr>
        <p:spPr>
          <a:xfrm>
            <a:off x="311700" y="863550"/>
            <a:ext cx="8520600" cy="4037634"/>
          </a:xfrm>
        </p:spPr>
        <p:txBody>
          <a:bodyPr/>
          <a:lstStyle/>
          <a:p>
            <a:pPr algn="l">
              <a:lnSpc>
                <a:spcPct val="100000"/>
              </a:lnSpc>
              <a:buBlip>
                <a:blip r:embed="rId2">
                  <a:extLst>
                    <a:ext uri="{96DAC541-7B7A-43D3-8B79-37D633B846F1}">
                      <asvg:svgBlip xmlns:asvg="http://schemas.microsoft.com/office/drawing/2016/SVG/main" r:embed="rId3"/>
                    </a:ext>
                  </a:extLst>
                </a:blip>
              </a:buBlip>
            </a:pPr>
            <a:r>
              <a:rPr lang="en-US" sz="1400" b="0" i="0" dirty="0">
                <a:solidFill>
                  <a:schemeClr val="bg2">
                    <a:lumMod val="25000"/>
                  </a:schemeClr>
                </a:solidFill>
                <a:effectLst/>
                <a:latin typeface="Roboto" panose="02000000000000000000" pitchFamily="2" charset="0"/>
              </a:rPr>
              <a:t>This dataset consists of tv shows and movies available on Netflix as of 2019. The dataset is collected from Flexible which is a third-party Netflix search engine.</a:t>
            </a:r>
          </a:p>
          <a:p>
            <a:pPr algn="l">
              <a:lnSpc>
                <a:spcPct val="100000"/>
              </a:lnSpc>
            </a:pPr>
            <a:r>
              <a:rPr lang="en-US" sz="1400" b="0" i="0" dirty="0">
                <a:solidFill>
                  <a:schemeClr val="bg2">
                    <a:lumMod val="25000"/>
                  </a:schemeClr>
                </a:solidFill>
                <a:effectLst/>
                <a:latin typeface="Roboto" panose="02000000000000000000" pitchFamily="2" charset="0"/>
              </a:rPr>
              <a:t>In 2018, they released an interesting report which shows that the number of TV shows on Netflix has nearly tripled since 2010. The streaming service’s number of movies has decreased by more than 2,000 titles since 2010, while its number of TV shows has nearly tripled. It will be interesting to explore what all other insights can be obtained from the same dataset.</a:t>
            </a:r>
          </a:p>
          <a:p>
            <a:pPr algn="l">
              <a:lnSpc>
                <a:spcPct val="100000"/>
              </a:lnSpc>
            </a:pPr>
            <a:r>
              <a:rPr lang="en-US" sz="1400" b="0" i="0" dirty="0">
                <a:solidFill>
                  <a:schemeClr val="bg2">
                    <a:lumMod val="25000"/>
                  </a:schemeClr>
                </a:solidFill>
                <a:effectLst/>
                <a:latin typeface="Roboto" panose="02000000000000000000" pitchFamily="2" charset="0"/>
              </a:rPr>
              <a:t>Integrating this dataset with other external datasets such as IMDB ratings, and rotten tomatoes can also provide many interesting findings.</a:t>
            </a:r>
          </a:p>
          <a:p>
            <a:pPr algn="l">
              <a:lnSpc>
                <a:spcPct val="100000"/>
              </a:lnSpc>
            </a:pPr>
            <a:endParaRPr lang="en-US" sz="1400" dirty="0">
              <a:solidFill>
                <a:schemeClr val="bg2">
                  <a:lumMod val="25000"/>
                </a:schemeClr>
              </a:solidFill>
              <a:latin typeface="Roboto" panose="02000000000000000000" pitchFamily="2" charset="0"/>
            </a:endParaRPr>
          </a:p>
          <a:p>
            <a:pPr algn="l">
              <a:lnSpc>
                <a:spcPct val="100000"/>
              </a:lnSpc>
            </a:pPr>
            <a:endParaRPr lang="en-US" sz="1400" b="0" i="0" dirty="0">
              <a:solidFill>
                <a:schemeClr val="bg2">
                  <a:lumMod val="25000"/>
                </a:schemeClr>
              </a:solidFill>
              <a:effectLst/>
              <a:latin typeface="Roboto" panose="02000000000000000000" pitchFamily="2" charset="0"/>
            </a:endParaRPr>
          </a:p>
          <a:p>
            <a:pPr algn="l">
              <a:lnSpc>
                <a:spcPct val="100000"/>
              </a:lnSpc>
            </a:pPr>
            <a:endParaRPr lang="en-US" sz="1400" b="0" i="0" dirty="0">
              <a:solidFill>
                <a:schemeClr val="bg2">
                  <a:lumMod val="25000"/>
                </a:schemeClr>
              </a:solidFill>
              <a:effectLst/>
              <a:latin typeface="Roboto" panose="02000000000000000000" pitchFamily="2" charset="0"/>
            </a:endParaRPr>
          </a:p>
          <a:p>
            <a:pPr algn="l">
              <a:lnSpc>
                <a:spcPct val="100000"/>
              </a:lnSpc>
              <a:buBlip>
                <a:blip r:embed="rId4">
                  <a:extLst>
                    <a:ext uri="{96DAC541-7B7A-43D3-8B79-37D633B846F1}">
                      <asvg:svgBlip xmlns:asvg="http://schemas.microsoft.com/office/drawing/2016/SVG/main" r:embed="rId5"/>
                    </a:ext>
                  </a:extLst>
                </a:blip>
              </a:buBlip>
            </a:pPr>
            <a:r>
              <a:rPr lang="en-US" sz="1400" b="1" u="sng" dirty="0">
                <a:solidFill>
                  <a:schemeClr val="bg2">
                    <a:lumMod val="25000"/>
                  </a:schemeClr>
                </a:solidFill>
                <a:latin typeface="Roboto" panose="02000000000000000000" pitchFamily="2" charset="0"/>
              </a:rPr>
              <a:t>IN THIS PROJECT REQUIRED TO DO:</a:t>
            </a:r>
          </a:p>
          <a:p>
            <a:pPr marL="114300" indent="0" algn="l">
              <a:lnSpc>
                <a:spcPct val="100000"/>
              </a:lnSpc>
              <a:buNone/>
            </a:pPr>
            <a:endParaRPr lang="en-US" sz="1400" b="1" u="sng" dirty="0">
              <a:solidFill>
                <a:schemeClr val="bg2">
                  <a:lumMod val="25000"/>
                </a:schemeClr>
              </a:solidFill>
              <a:latin typeface="Roboto" panose="02000000000000000000" pitchFamily="2" charset="0"/>
            </a:endParaRPr>
          </a:p>
          <a:p>
            <a:pPr algn="l">
              <a:lnSpc>
                <a:spcPct val="100000"/>
              </a:lnSpc>
              <a:buClr>
                <a:schemeClr val="tx2">
                  <a:lumMod val="50000"/>
                </a:schemeClr>
              </a:buClr>
              <a:buFont typeface="Wingdings" panose="05000000000000000000" pitchFamily="2" charset="2"/>
              <a:buChar char="ü"/>
            </a:pPr>
            <a:r>
              <a:rPr lang="en-US" sz="1400" i="0" dirty="0">
                <a:solidFill>
                  <a:schemeClr val="bg2">
                    <a:lumMod val="25000"/>
                  </a:schemeClr>
                </a:solidFill>
                <a:effectLst/>
                <a:latin typeface="Roboto" panose="02000000000000000000" pitchFamily="2" charset="0"/>
              </a:rPr>
              <a:t>EDA</a:t>
            </a:r>
          </a:p>
          <a:p>
            <a:pPr>
              <a:lnSpc>
                <a:spcPct val="100000"/>
              </a:lnSpc>
              <a:buClr>
                <a:schemeClr val="tx2">
                  <a:lumMod val="50000"/>
                </a:schemeClr>
              </a:buClr>
              <a:buFont typeface="Wingdings" panose="05000000000000000000" pitchFamily="2" charset="2"/>
              <a:buChar char="ü"/>
            </a:pPr>
            <a:r>
              <a:rPr lang="en-US" sz="1400" dirty="0">
                <a:solidFill>
                  <a:schemeClr val="bg2">
                    <a:lumMod val="25000"/>
                  </a:schemeClr>
                </a:solidFill>
                <a:latin typeface="Arial" panose="020B0604020202020204" pitchFamily="34" charset="0"/>
                <a:cs typeface="Arial" panose="020B0604020202020204" pitchFamily="34" charset="0"/>
              </a:rPr>
              <a:t>Understanding what type of content is available in different countries</a:t>
            </a:r>
          </a:p>
          <a:p>
            <a:pPr>
              <a:lnSpc>
                <a:spcPct val="100000"/>
              </a:lnSpc>
              <a:buClr>
                <a:schemeClr val="tx2">
                  <a:lumMod val="50000"/>
                </a:schemeClr>
              </a:buClr>
              <a:buFont typeface="Wingdings" panose="05000000000000000000" pitchFamily="2" charset="2"/>
              <a:buChar char="ü"/>
            </a:pPr>
            <a:r>
              <a:rPr lang="en-US" sz="1400" dirty="0">
                <a:solidFill>
                  <a:schemeClr val="bg2">
                    <a:lumMod val="25000"/>
                  </a:schemeClr>
                </a:solidFill>
                <a:latin typeface="Arial" panose="020B0604020202020204" pitchFamily="34" charset="0"/>
                <a:cs typeface="Arial" panose="020B0604020202020204" pitchFamily="34" charset="0"/>
              </a:rPr>
              <a:t>Is Netflix increasingly focused on TV rather than movies in recent years?</a:t>
            </a:r>
          </a:p>
          <a:p>
            <a:pPr>
              <a:lnSpc>
                <a:spcPct val="100000"/>
              </a:lnSpc>
              <a:buClr>
                <a:schemeClr val="tx2">
                  <a:lumMod val="50000"/>
                </a:schemeClr>
              </a:buClr>
              <a:buFont typeface="Wingdings" panose="05000000000000000000" pitchFamily="2" charset="2"/>
              <a:buChar char="ü"/>
            </a:pPr>
            <a:r>
              <a:rPr lang="en-US" sz="1400" dirty="0">
                <a:solidFill>
                  <a:schemeClr val="bg2">
                    <a:lumMod val="25000"/>
                  </a:schemeClr>
                </a:solidFill>
                <a:latin typeface="Arial" panose="020B0604020202020204" pitchFamily="34" charset="0"/>
                <a:cs typeface="Arial" panose="020B0604020202020204" pitchFamily="34" charset="0"/>
              </a:rPr>
              <a:t>Clustering similar content by matching text-based features</a:t>
            </a:r>
            <a:endParaRPr lang="en-US" sz="1600" i="0" dirty="0">
              <a:solidFill>
                <a:schemeClr val="bg2">
                  <a:lumMod val="25000"/>
                </a:schemeClr>
              </a:solidFill>
              <a:effectLst/>
              <a:latin typeface="Roboto" panose="02000000000000000000" pitchFamily="2" charset="0"/>
            </a:endParaRPr>
          </a:p>
        </p:txBody>
      </p:sp>
    </p:spTree>
    <p:extLst>
      <p:ext uri="{BB962C8B-B14F-4D97-AF65-F5344CB8AC3E}">
        <p14:creationId xmlns:p14="http://schemas.microsoft.com/office/powerpoint/2010/main" val="1173823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55ED-C46C-7BAA-AFA8-B8387C6955DE}"/>
              </a:ext>
            </a:extLst>
          </p:cNvPr>
          <p:cNvSpPr>
            <a:spLocks noGrp="1"/>
          </p:cNvSpPr>
          <p:nvPr>
            <p:ph type="title"/>
          </p:nvPr>
        </p:nvSpPr>
        <p:spPr>
          <a:xfrm>
            <a:off x="311700" y="445025"/>
            <a:ext cx="8520600" cy="444991"/>
          </a:xfrm>
        </p:spPr>
        <p:txBody>
          <a:bodyPr/>
          <a:lstStyle/>
          <a:p>
            <a:r>
              <a:rPr lang="en-US" sz="2400" b="1" u="sng" dirty="0">
                <a:solidFill>
                  <a:schemeClr val="lt1"/>
                </a:solidFill>
                <a:latin typeface="Montserrat"/>
                <a:ea typeface="Montserrat"/>
                <a:cs typeface="Montserrat"/>
                <a:sym typeface="Montserrat"/>
              </a:rPr>
              <a:t>DATA DESCRIPTION</a:t>
            </a:r>
            <a:endParaRPr lang="en-IN" sz="2400" dirty="0"/>
          </a:p>
        </p:txBody>
      </p:sp>
      <p:sp>
        <p:nvSpPr>
          <p:cNvPr id="3" name="Text Placeholder 2">
            <a:extLst>
              <a:ext uri="{FF2B5EF4-FFF2-40B4-BE49-F238E27FC236}">
                <a16:creationId xmlns:a16="http://schemas.microsoft.com/office/drawing/2014/main" id="{4990B003-47DE-3FB8-2BD5-38BAD8D9F976}"/>
              </a:ext>
            </a:extLst>
          </p:cNvPr>
          <p:cNvSpPr>
            <a:spLocks noGrp="1"/>
          </p:cNvSpPr>
          <p:nvPr>
            <p:ph type="body" idx="1"/>
          </p:nvPr>
        </p:nvSpPr>
        <p:spPr>
          <a:xfrm>
            <a:off x="311700" y="890016"/>
            <a:ext cx="8520600" cy="4096512"/>
          </a:xfrm>
        </p:spPr>
        <p:txBody>
          <a:bodyPr/>
          <a:lstStyle/>
          <a:p>
            <a:pPr marL="519430" lvl="1" indent="-285750">
              <a:spcBef>
                <a:spcPts val="100"/>
              </a:spcBef>
              <a:buClr>
                <a:schemeClr val="tx1"/>
              </a:buClr>
              <a:buFont typeface="Wingdings" panose="05000000000000000000" pitchFamily="2" charset="2"/>
              <a:buChar char="Ø"/>
            </a:pPr>
            <a:r>
              <a:rPr lang="en-US" b="1" spc="-10" dirty="0">
                <a:solidFill>
                  <a:schemeClr val="bg2">
                    <a:lumMod val="10000"/>
                  </a:schemeClr>
                </a:solidFill>
                <a:latin typeface="Arial" panose="020B0604020202020204" pitchFamily="34" charset="0"/>
                <a:cs typeface="Arial" panose="020B0604020202020204" pitchFamily="34" charset="0"/>
              </a:rPr>
              <a:t>The data was collected from </a:t>
            </a:r>
            <a:r>
              <a:rPr lang="en-US" b="1" spc="-10" dirty="0" err="1">
                <a:solidFill>
                  <a:schemeClr val="bg2">
                    <a:lumMod val="10000"/>
                  </a:schemeClr>
                </a:solidFill>
                <a:latin typeface="Arial" panose="020B0604020202020204" pitchFamily="34" charset="0"/>
                <a:cs typeface="Arial" panose="020B0604020202020204" pitchFamily="34" charset="0"/>
              </a:rPr>
              <a:t>Flixable</a:t>
            </a:r>
            <a:r>
              <a:rPr lang="en-US" b="1" spc="-10" dirty="0">
                <a:solidFill>
                  <a:schemeClr val="bg2">
                    <a:lumMod val="10000"/>
                  </a:schemeClr>
                </a:solidFill>
                <a:latin typeface="Arial" panose="020B0604020202020204" pitchFamily="34" charset="0"/>
                <a:cs typeface="Arial" panose="020B0604020202020204" pitchFamily="34" charset="0"/>
              </a:rPr>
              <a:t> which is third party Netflix search engine. The dataset consists of movies and TV shows data till 2019. The dataset has 7787 rows of data.</a:t>
            </a:r>
          </a:p>
          <a:p>
            <a:pPr marL="519430" lvl="1" indent="-285750">
              <a:spcBef>
                <a:spcPts val="100"/>
              </a:spcBef>
              <a:buClr>
                <a:schemeClr val="tx1"/>
              </a:buClr>
              <a:buFont typeface="Wingdings" panose="05000000000000000000" pitchFamily="2" charset="2"/>
              <a:buChar char="Ø"/>
            </a:pPr>
            <a:r>
              <a:rPr lang="en-US" b="1" spc="-10" dirty="0">
                <a:solidFill>
                  <a:schemeClr val="bg2">
                    <a:lumMod val="10000"/>
                  </a:schemeClr>
                </a:solidFill>
                <a:latin typeface="Arial" panose="020B0604020202020204" pitchFamily="34" charset="0"/>
                <a:cs typeface="Arial" panose="020B0604020202020204" pitchFamily="34" charset="0"/>
              </a:rPr>
              <a:t>The dataset consists of eleven textual columns and one numeric</a:t>
            </a:r>
          </a:p>
          <a:p>
            <a:pPr marL="551180" lvl="1">
              <a:spcBef>
                <a:spcPts val="100"/>
              </a:spcBef>
            </a:pPr>
            <a:r>
              <a:rPr lang="en-US" b="1" spc="-10" dirty="0">
                <a:solidFill>
                  <a:schemeClr val="bg2">
                    <a:lumMod val="10000"/>
                  </a:schemeClr>
                </a:solidFill>
                <a:latin typeface="Arial" panose="020B0604020202020204" pitchFamily="34" charset="0"/>
                <a:cs typeface="Arial" panose="020B0604020202020204" pitchFamily="34" charset="0"/>
              </a:rPr>
              <a:t>column.</a:t>
            </a:r>
            <a:endParaRPr lang="en-US" b="1" spc="-10" dirty="0">
              <a:solidFill>
                <a:schemeClr val="accent1">
                  <a:lumMod val="50000"/>
                </a:schemeClr>
              </a:solidFill>
              <a:latin typeface="Arial" panose="020B0604020202020204" pitchFamily="34" charset="0"/>
              <a:cs typeface="Arial" panose="020B0604020202020204" pitchFamily="34" charset="0"/>
            </a:endParaRPr>
          </a:p>
          <a:p>
            <a:pPr marL="93980">
              <a:lnSpc>
                <a:spcPct val="100000"/>
              </a:lnSpc>
              <a:spcBef>
                <a:spcPts val="100"/>
              </a:spcBef>
            </a:pPr>
            <a:r>
              <a:rPr lang="en-US" sz="1400" b="1" u="sng" spc="-10" dirty="0">
                <a:solidFill>
                  <a:schemeClr val="bg2">
                    <a:lumMod val="10000"/>
                  </a:schemeClr>
                </a:solidFill>
                <a:latin typeface="Arial" panose="020B0604020202020204" pitchFamily="34" charset="0"/>
                <a:cs typeface="Arial" panose="020B0604020202020204" pitchFamily="34" charset="0"/>
              </a:rPr>
              <a:t>Attribute </a:t>
            </a:r>
            <a:r>
              <a:rPr lang="en-US" sz="1400" b="1" u="sng" spc="-5" dirty="0">
                <a:solidFill>
                  <a:schemeClr val="bg2">
                    <a:lumMod val="10000"/>
                  </a:schemeClr>
                </a:solidFill>
                <a:latin typeface="Arial" panose="020B0604020202020204" pitchFamily="34" charset="0"/>
                <a:cs typeface="Arial" panose="020B0604020202020204" pitchFamily="34" charset="0"/>
              </a:rPr>
              <a:t>Information </a:t>
            </a:r>
            <a:r>
              <a:rPr lang="en-US" sz="1400" b="1" u="sng" dirty="0">
                <a:solidFill>
                  <a:schemeClr val="bg2">
                    <a:lumMod val="10000"/>
                  </a:schemeClr>
                </a:solidFill>
                <a:latin typeface="Arial" panose="020B0604020202020204" pitchFamily="34" charset="0"/>
                <a:cs typeface="Arial" panose="020B0604020202020204" pitchFamily="34" charset="0"/>
              </a:rPr>
              <a:t>:</a:t>
            </a:r>
          </a:p>
          <a:p>
            <a:pPr marL="93980">
              <a:lnSpc>
                <a:spcPct val="100000"/>
              </a:lnSpc>
              <a:spcBef>
                <a:spcPts val="100"/>
              </a:spcBef>
              <a:buFont typeface="+mj-lt"/>
              <a:buAutoNum type="arabicPeriod"/>
            </a:pPr>
            <a:r>
              <a:rPr lang="en-US" sz="1200" b="1" spc="-5" dirty="0" err="1">
                <a:solidFill>
                  <a:schemeClr val="bg2">
                    <a:lumMod val="10000"/>
                  </a:schemeClr>
                </a:solidFill>
                <a:latin typeface="Arial" panose="020B0604020202020204" pitchFamily="34" charset="0"/>
                <a:cs typeface="Arial" panose="020B0604020202020204" pitchFamily="34" charset="0"/>
              </a:rPr>
              <a:t>show_id</a:t>
            </a:r>
            <a:r>
              <a:rPr lang="en-US" sz="1200" b="1" spc="-5" dirty="0">
                <a:solidFill>
                  <a:schemeClr val="bg2">
                    <a:lumMod val="10000"/>
                  </a:schemeClr>
                </a:solidFill>
                <a:latin typeface="Arial" panose="020B0604020202020204" pitchFamily="34" charset="0"/>
                <a:cs typeface="Arial" panose="020B0604020202020204" pitchFamily="34" charset="0"/>
              </a:rPr>
              <a:t>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Unique ID for </a:t>
            </a:r>
            <a:r>
              <a:rPr lang="en-US" sz="1200" spc="-10" dirty="0">
                <a:solidFill>
                  <a:schemeClr val="bg2">
                    <a:lumMod val="10000"/>
                  </a:schemeClr>
                </a:solidFill>
                <a:latin typeface="Arial" panose="020B0604020202020204" pitchFamily="34" charset="0"/>
                <a:cs typeface="Arial" panose="020B0604020202020204" pitchFamily="34" charset="0"/>
              </a:rPr>
              <a:t>every Movie </a:t>
            </a:r>
            <a:r>
              <a:rPr lang="en-US" sz="1200" spc="-5" dirty="0">
                <a:solidFill>
                  <a:schemeClr val="bg2">
                    <a:lumMod val="10000"/>
                  </a:schemeClr>
                </a:solidFill>
                <a:latin typeface="Arial" panose="020B0604020202020204" pitchFamily="34" charset="0"/>
                <a:cs typeface="Arial" panose="020B0604020202020204" pitchFamily="34" charset="0"/>
              </a:rPr>
              <a:t>/ </a:t>
            </a:r>
            <a:r>
              <a:rPr lang="en-US" sz="1200" spc="-40" dirty="0">
                <a:solidFill>
                  <a:schemeClr val="bg2">
                    <a:lumMod val="10000"/>
                  </a:schemeClr>
                </a:solidFill>
                <a:latin typeface="Arial" panose="020B0604020202020204" pitchFamily="34" charset="0"/>
                <a:cs typeface="Arial" panose="020B0604020202020204" pitchFamily="34" charset="0"/>
              </a:rPr>
              <a:t>Tv</a:t>
            </a:r>
            <a:r>
              <a:rPr lang="en-US" sz="1200" spc="-55"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Show</a:t>
            </a:r>
            <a:endParaRPr lang="en-US" sz="1200" dirty="0">
              <a:solidFill>
                <a:schemeClr val="bg2">
                  <a:lumMod val="10000"/>
                </a:schemeClr>
              </a:solidFill>
              <a:latin typeface="Arial" panose="020B0604020202020204" pitchFamily="34" charset="0"/>
              <a:cs typeface="Arial" panose="020B0604020202020204" pitchFamily="34" charset="0"/>
            </a:endParaRPr>
          </a:p>
          <a:p>
            <a:pPr marL="93980">
              <a:lnSpc>
                <a:spcPct val="100000"/>
              </a:lnSpc>
              <a:spcBef>
                <a:spcPts val="100"/>
              </a:spcBef>
              <a:buFont typeface="+mj-lt"/>
              <a:buAutoNum type="arabicPeriod"/>
            </a:pPr>
            <a:r>
              <a:rPr lang="en-US" sz="1200" b="1" spc="-5" dirty="0">
                <a:solidFill>
                  <a:schemeClr val="bg2">
                    <a:lumMod val="10000"/>
                  </a:schemeClr>
                </a:solidFill>
                <a:latin typeface="Arial" panose="020B0604020202020204" pitchFamily="34" charset="0"/>
                <a:cs typeface="Arial" panose="020B0604020202020204" pitchFamily="34" charset="0"/>
              </a:rPr>
              <a:t>type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Identiﬁer - A </a:t>
            </a:r>
            <a:r>
              <a:rPr lang="en-US" sz="1200" spc="-10" dirty="0">
                <a:solidFill>
                  <a:schemeClr val="bg2">
                    <a:lumMod val="10000"/>
                  </a:schemeClr>
                </a:solidFill>
                <a:latin typeface="Arial" panose="020B0604020202020204" pitchFamily="34" charset="0"/>
                <a:cs typeface="Arial" panose="020B0604020202020204" pitchFamily="34" charset="0"/>
              </a:rPr>
              <a:t>Movie </a:t>
            </a:r>
            <a:r>
              <a:rPr lang="en-US" sz="1200" spc="-5" dirty="0">
                <a:solidFill>
                  <a:schemeClr val="bg2">
                    <a:lumMod val="10000"/>
                  </a:schemeClr>
                </a:solidFill>
                <a:latin typeface="Arial" panose="020B0604020202020204" pitchFamily="34" charset="0"/>
                <a:cs typeface="Arial" panose="020B0604020202020204" pitchFamily="34" charset="0"/>
              </a:rPr>
              <a:t>or </a:t>
            </a:r>
            <a:r>
              <a:rPr lang="en-US" sz="1200" spc="5" dirty="0">
                <a:solidFill>
                  <a:schemeClr val="bg2">
                    <a:lumMod val="10000"/>
                  </a:schemeClr>
                </a:solidFill>
                <a:latin typeface="Arial" panose="020B0604020202020204" pitchFamily="34" charset="0"/>
                <a:cs typeface="Arial" panose="020B0604020202020204" pitchFamily="34" charset="0"/>
              </a:rPr>
              <a:t>TV</a:t>
            </a:r>
            <a:r>
              <a:rPr lang="en-US" sz="1200" spc="-65"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Show</a:t>
            </a:r>
            <a:endParaRPr lang="en-US" sz="1200" dirty="0">
              <a:solidFill>
                <a:schemeClr val="bg2">
                  <a:lumMod val="10000"/>
                </a:schemeClr>
              </a:solidFill>
              <a:latin typeface="Arial" panose="020B0604020202020204" pitchFamily="34" charset="0"/>
              <a:cs typeface="Arial" panose="020B0604020202020204" pitchFamily="34" charset="0"/>
            </a:endParaRPr>
          </a:p>
          <a:p>
            <a:pPr marL="93980">
              <a:lnSpc>
                <a:spcPct val="100000"/>
              </a:lnSpc>
              <a:spcBef>
                <a:spcPts val="100"/>
              </a:spcBef>
              <a:buFont typeface="+mj-lt"/>
              <a:buAutoNum type="arabicPeriod"/>
            </a:pPr>
            <a:r>
              <a:rPr lang="en-US" sz="1200" b="1" spc="-5" dirty="0">
                <a:solidFill>
                  <a:schemeClr val="bg2">
                    <a:lumMod val="10000"/>
                  </a:schemeClr>
                </a:solidFill>
                <a:latin typeface="Arial" panose="020B0604020202020204" pitchFamily="34" charset="0"/>
                <a:cs typeface="Arial" panose="020B0604020202020204" pitchFamily="34" charset="0"/>
              </a:rPr>
              <a:t>title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Title of the </a:t>
            </a:r>
            <a:r>
              <a:rPr lang="en-US" sz="1200" spc="-10" dirty="0">
                <a:solidFill>
                  <a:schemeClr val="bg2">
                    <a:lumMod val="10000"/>
                  </a:schemeClr>
                </a:solidFill>
                <a:latin typeface="Arial" panose="020B0604020202020204" pitchFamily="34" charset="0"/>
                <a:cs typeface="Arial" panose="020B0604020202020204" pitchFamily="34" charset="0"/>
              </a:rPr>
              <a:t>Movie </a:t>
            </a:r>
            <a:r>
              <a:rPr lang="en-US" sz="1200" spc="-5" dirty="0">
                <a:solidFill>
                  <a:schemeClr val="bg2">
                    <a:lumMod val="10000"/>
                  </a:schemeClr>
                </a:solidFill>
                <a:latin typeface="Arial" panose="020B0604020202020204" pitchFamily="34" charset="0"/>
                <a:cs typeface="Arial" panose="020B0604020202020204" pitchFamily="34" charset="0"/>
              </a:rPr>
              <a:t>/ </a:t>
            </a:r>
            <a:r>
              <a:rPr lang="en-US" sz="1200" spc="-40" dirty="0">
                <a:solidFill>
                  <a:schemeClr val="bg2">
                    <a:lumMod val="10000"/>
                  </a:schemeClr>
                </a:solidFill>
                <a:latin typeface="Arial" panose="020B0604020202020204" pitchFamily="34" charset="0"/>
                <a:cs typeface="Arial" panose="020B0604020202020204" pitchFamily="34" charset="0"/>
              </a:rPr>
              <a:t>Tv</a:t>
            </a:r>
            <a:r>
              <a:rPr lang="en-US" sz="1200" spc="-110"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Show</a:t>
            </a:r>
            <a:endParaRPr lang="en-US" sz="1200" dirty="0">
              <a:solidFill>
                <a:schemeClr val="bg2">
                  <a:lumMod val="10000"/>
                </a:schemeClr>
              </a:solidFill>
              <a:latin typeface="Arial" panose="020B0604020202020204" pitchFamily="34" charset="0"/>
              <a:cs typeface="Arial" panose="020B0604020202020204" pitchFamily="34" charset="0"/>
            </a:endParaRPr>
          </a:p>
          <a:p>
            <a:pPr marL="93980">
              <a:lnSpc>
                <a:spcPct val="100000"/>
              </a:lnSpc>
              <a:spcBef>
                <a:spcPts val="100"/>
              </a:spcBef>
              <a:buFont typeface="+mj-lt"/>
              <a:buAutoNum type="arabicPeriod"/>
            </a:pPr>
            <a:r>
              <a:rPr lang="en-US" sz="1200" b="1" spc="-10" dirty="0">
                <a:solidFill>
                  <a:schemeClr val="bg2">
                    <a:lumMod val="10000"/>
                  </a:schemeClr>
                </a:solidFill>
                <a:latin typeface="Arial" panose="020B0604020202020204" pitchFamily="34" charset="0"/>
                <a:cs typeface="Arial" panose="020B0604020202020204" pitchFamily="34" charset="0"/>
              </a:rPr>
              <a:t>director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Director </a:t>
            </a:r>
            <a:r>
              <a:rPr lang="en-US" sz="1200" spc="-5" dirty="0">
                <a:solidFill>
                  <a:schemeClr val="bg2">
                    <a:lumMod val="10000"/>
                  </a:schemeClr>
                </a:solidFill>
                <a:latin typeface="Arial" panose="020B0604020202020204" pitchFamily="34" charset="0"/>
                <a:cs typeface="Arial" panose="020B0604020202020204" pitchFamily="34" charset="0"/>
              </a:rPr>
              <a:t>of the</a:t>
            </a:r>
            <a:r>
              <a:rPr lang="en-US" sz="1200" spc="-10" dirty="0">
                <a:solidFill>
                  <a:schemeClr val="bg2">
                    <a:lumMod val="10000"/>
                  </a:schemeClr>
                </a:solidFill>
                <a:latin typeface="Arial" panose="020B0604020202020204" pitchFamily="34" charset="0"/>
                <a:cs typeface="Arial" panose="020B0604020202020204" pitchFamily="34" charset="0"/>
              </a:rPr>
              <a:t> Movie</a:t>
            </a:r>
          </a:p>
          <a:p>
            <a:pPr marL="135255" algn="just">
              <a:spcBef>
                <a:spcPts val="309"/>
              </a:spcBef>
              <a:buFont typeface="+mj-lt"/>
              <a:buAutoNum type="arabicPeriod"/>
              <a:tabLst>
                <a:tab pos="551180" algn="l"/>
                <a:tab pos="551815" algn="l"/>
              </a:tabLst>
            </a:pPr>
            <a:r>
              <a:rPr lang="en-US" sz="1200" b="1" spc="-5" dirty="0">
                <a:solidFill>
                  <a:schemeClr val="bg2">
                    <a:lumMod val="10000"/>
                  </a:schemeClr>
                </a:solidFill>
                <a:latin typeface="Arial" panose="020B0604020202020204" pitchFamily="34" charset="0"/>
                <a:cs typeface="Arial" panose="020B0604020202020204" pitchFamily="34" charset="0"/>
              </a:rPr>
              <a:t>cast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Actors involved </a:t>
            </a:r>
            <a:r>
              <a:rPr lang="en-US" sz="1200" spc="-5" dirty="0">
                <a:solidFill>
                  <a:schemeClr val="bg2">
                    <a:lumMod val="10000"/>
                  </a:schemeClr>
                </a:solidFill>
                <a:latin typeface="Arial" panose="020B0604020202020204" pitchFamily="34" charset="0"/>
                <a:cs typeface="Arial" panose="020B0604020202020204" pitchFamily="34" charset="0"/>
              </a:rPr>
              <a:t>in the </a:t>
            </a:r>
            <a:r>
              <a:rPr lang="en-US" sz="1200" spc="-10" dirty="0">
                <a:solidFill>
                  <a:schemeClr val="bg2">
                    <a:lumMod val="10000"/>
                  </a:schemeClr>
                </a:solidFill>
                <a:latin typeface="Arial" panose="020B0604020202020204" pitchFamily="34" charset="0"/>
                <a:cs typeface="Arial" panose="020B0604020202020204" pitchFamily="34" charset="0"/>
              </a:rPr>
              <a:t>movie </a:t>
            </a:r>
            <a:r>
              <a:rPr lang="en-US" sz="1200" spc="-5" dirty="0">
                <a:solidFill>
                  <a:schemeClr val="bg2">
                    <a:lumMod val="10000"/>
                  </a:schemeClr>
                </a:solidFill>
                <a:latin typeface="Arial" panose="020B0604020202020204" pitchFamily="34" charset="0"/>
                <a:cs typeface="Arial" panose="020B0604020202020204" pitchFamily="34" charset="0"/>
              </a:rPr>
              <a:t>/</a:t>
            </a:r>
            <a:r>
              <a:rPr lang="en-US" sz="1200"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show</a:t>
            </a:r>
            <a:endParaRPr lang="en-US" sz="1200" dirty="0">
              <a:solidFill>
                <a:schemeClr val="bg2">
                  <a:lumMod val="10000"/>
                </a:schemeClr>
              </a:solidFill>
              <a:latin typeface="Arial" panose="020B0604020202020204" pitchFamily="34" charset="0"/>
              <a:cs typeface="Arial" panose="020B0604020202020204" pitchFamily="34" charset="0"/>
            </a:endParaRPr>
          </a:p>
          <a:p>
            <a:pPr marL="135255" algn="just">
              <a:spcBef>
                <a:spcPts val="309"/>
              </a:spcBef>
              <a:buFont typeface="+mj-lt"/>
              <a:buAutoNum type="arabicPeriod"/>
              <a:tabLst>
                <a:tab pos="551180" algn="l"/>
                <a:tab pos="551815" algn="l"/>
              </a:tabLst>
            </a:pPr>
            <a:r>
              <a:rPr lang="en-US" sz="1200" b="1" spc="-5" dirty="0">
                <a:solidFill>
                  <a:schemeClr val="bg2">
                    <a:lumMod val="10000"/>
                  </a:schemeClr>
                </a:solidFill>
                <a:latin typeface="Arial" panose="020B0604020202020204" pitchFamily="34" charset="0"/>
                <a:cs typeface="Arial" panose="020B0604020202020204" pitchFamily="34" charset="0"/>
              </a:rPr>
              <a:t>country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Country </a:t>
            </a:r>
            <a:r>
              <a:rPr lang="en-US" sz="1200" spc="-10" dirty="0">
                <a:solidFill>
                  <a:schemeClr val="bg2">
                    <a:lumMod val="10000"/>
                  </a:schemeClr>
                </a:solidFill>
                <a:latin typeface="Arial" panose="020B0604020202020204" pitchFamily="34" charset="0"/>
                <a:cs typeface="Arial" panose="020B0604020202020204" pitchFamily="34" charset="0"/>
              </a:rPr>
              <a:t>where </a:t>
            </a:r>
            <a:r>
              <a:rPr lang="en-US" sz="1200" spc="-5" dirty="0">
                <a:solidFill>
                  <a:schemeClr val="bg2">
                    <a:lumMod val="10000"/>
                  </a:schemeClr>
                </a:solidFill>
                <a:latin typeface="Arial" panose="020B0604020202020204" pitchFamily="34" charset="0"/>
                <a:cs typeface="Arial" panose="020B0604020202020204" pitchFamily="34" charset="0"/>
              </a:rPr>
              <a:t>the </a:t>
            </a:r>
            <a:r>
              <a:rPr lang="en-US" sz="1200" spc="-10" dirty="0">
                <a:solidFill>
                  <a:schemeClr val="bg2">
                    <a:lumMod val="10000"/>
                  </a:schemeClr>
                </a:solidFill>
                <a:latin typeface="Arial" panose="020B0604020202020204" pitchFamily="34" charset="0"/>
                <a:cs typeface="Arial" panose="020B0604020202020204" pitchFamily="34" charset="0"/>
              </a:rPr>
              <a:t>movie </a:t>
            </a:r>
            <a:r>
              <a:rPr lang="en-US" sz="1200" spc="-5" dirty="0">
                <a:solidFill>
                  <a:schemeClr val="bg2">
                    <a:lumMod val="10000"/>
                  </a:schemeClr>
                </a:solidFill>
                <a:latin typeface="Arial" panose="020B0604020202020204" pitchFamily="34" charset="0"/>
                <a:cs typeface="Arial" panose="020B0604020202020204" pitchFamily="34" charset="0"/>
              </a:rPr>
              <a:t>/ show was</a:t>
            </a:r>
            <a:r>
              <a:rPr lang="en-US" sz="1200" spc="-10" dirty="0">
                <a:solidFill>
                  <a:schemeClr val="bg2">
                    <a:lumMod val="10000"/>
                  </a:schemeClr>
                </a:solidFill>
                <a:latin typeface="Arial" panose="020B0604020202020204" pitchFamily="34" charset="0"/>
                <a:cs typeface="Arial" panose="020B0604020202020204" pitchFamily="34" charset="0"/>
              </a:rPr>
              <a:t> produced</a:t>
            </a:r>
            <a:endParaRPr lang="en-US" sz="1200" dirty="0">
              <a:solidFill>
                <a:schemeClr val="bg2">
                  <a:lumMod val="10000"/>
                </a:schemeClr>
              </a:solidFill>
              <a:latin typeface="Arial" panose="020B0604020202020204" pitchFamily="34" charset="0"/>
              <a:cs typeface="Arial" panose="020B0604020202020204" pitchFamily="34" charset="0"/>
            </a:endParaRPr>
          </a:p>
          <a:p>
            <a:pPr marL="135255" algn="just">
              <a:spcBef>
                <a:spcPts val="305"/>
              </a:spcBef>
              <a:buFont typeface="+mj-lt"/>
              <a:buAutoNum type="arabicPeriod"/>
              <a:tabLst>
                <a:tab pos="551180" algn="l"/>
                <a:tab pos="551815" algn="l"/>
              </a:tabLst>
            </a:pPr>
            <a:r>
              <a:rPr lang="en-US" sz="1200" b="1" spc="-5" dirty="0" err="1">
                <a:solidFill>
                  <a:schemeClr val="bg2">
                    <a:lumMod val="10000"/>
                  </a:schemeClr>
                </a:solidFill>
                <a:latin typeface="Arial" panose="020B0604020202020204" pitchFamily="34" charset="0"/>
                <a:cs typeface="Arial" panose="020B0604020202020204" pitchFamily="34" charset="0"/>
              </a:rPr>
              <a:t>date_added</a:t>
            </a:r>
            <a:r>
              <a:rPr lang="en-US" sz="1200" b="1" spc="-5" dirty="0">
                <a:solidFill>
                  <a:schemeClr val="bg2">
                    <a:lumMod val="10000"/>
                  </a:schemeClr>
                </a:solidFill>
                <a:latin typeface="Arial" panose="020B0604020202020204" pitchFamily="34" charset="0"/>
                <a:cs typeface="Arial" panose="020B0604020202020204" pitchFamily="34" charset="0"/>
              </a:rPr>
              <a:t>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Date it was added on</a:t>
            </a:r>
            <a:r>
              <a:rPr lang="en-US" sz="1200" spc="-20"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Netﬂix</a:t>
            </a:r>
            <a:endParaRPr lang="en-US" sz="1200" dirty="0">
              <a:solidFill>
                <a:schemeClr val="bg2">
                  <a:lumMod val="10000"/>
                </a:schemeClr>
              </a:solidFill>
              <a:latin typeface="Arial" panose="020B0604020202020204" pitchFamily="34" charset="0"/>
              <a:cs typeface="Arial" panose="020B0604020202020204" pitchFamily="34" charset="0"/>
            </a:endParaRPr>
          </a:p>
          <a:p>
            <a:pPr marL="135255" algn="just">
              <a:spcBef>
                <a:spcPts val="305"/>
              </a:spcBef>
              <a:buFont typeface="+mj-lt"/>
              <a:buAutoNum type="arabicPeriod"/>
              <a:tabLst>
                <a:tab pos="551180" algn="l"/>
                <a:tab pos="551815" algn="l"/>
              </a:tabLst>
            </a:pPr>
            <a:r>
              <a:rPr lang="en-US" sz="1200" b="1" spc="-10" dirty="0" err="1">
                <a:solidFill>
                  <a:schemeClr val="bg2">
                    <a:lumMod val="10000"/>
                  </a:schemeClr>
                </a:solidFill>
                <a:latin typeface="Arial" panose="020B0604020202020204" pitchFamily="34" charset="0"/>
                <a:cs typeface="Arial" panose="020B0604020202020204" pitchFamily="34" charset="0"/>
              </a:rPr>
              <a:t>release_year</a:t>
            </a:r>
            <a:r>
              <a:rPr lang="en-US" sz="1200" b="1" spc="-10" dirty="0">
                <a:solidFill>
                  <a:schemeClr val="bg2">
                    <a:lumMod val="10000"/>
                  </a:schemeClr>
                </a:solidFill>
                <a:latin typeface="Arial" panose="020B0604020202020204" pitchFamily="34" charset="0"/>
                <a:cs typeface="Arial" panose="020B0604020202020204" pitchFamily="34" charset="0"/>
              </a:rPr>
              <a:t>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Actual Release </a:t>
            </a:r>
            <a:r>
              <a:rPr lang="en-US" sz="1200" spc="-10" dirty="0">
                <a:solidFill>
                  <a:schemeClr val="bg2">
                    <a:lumMod val="10000"/>
                  </a:schemeClr>
                </a:solidFill>
                <a:latin typeface="Arial" panose="020B0604020202020204" pitchFamily="34" charset="0"/>
                <a:cs typeface="Arial" panose="020B0604020202020204" pitchFamily="34" charset="0"/>
              </a:rPr>
              <a:t>year </a:t>
            </a:r>
            <a:r>
              <a:rPr lang="en-US" sz="1200" spc="-5" dirty="0">
                <a:solidFill>
                  <a:schemeClr val="bg2">
                    <a:lumMod val="10000"/>
                  </a:schemeClr>
                </a:solidFill>
                <a:latin typeface="Arial" panose="020B0604020202020204" pitchFamily="34" charset="0"/>
                <a:cs typeface="Arial" panose="020B0604020202020204" pitchFamily="34" charset="0"/>
              </a:rPr>
              <a:t>of the </a:t>
            </a:r>
            <a:r>
              <a:rPr lang="en-US" sz="1200" spc="-10" dirty="0">
                <a:solidFill>
                  <a:schemeClr val="bg2">
                    <a:lumMod val="10000"/>
                  </a:schemeClr>
                </a:solidFill>
                <a:latin typeface="Arial" panose="020B0604020202020204" pitchFamily="34" charset="0"/>
                <a:cs typeface="Arial" panose="020B0604020202020204" pitchFamily="34" charset="0"/>
              </a:rPr>
              <a:t>movie </a:t>
            </a:r>
            <a:r>
              <a:rPr lang="en-US" sz="1200" spc="-5" dirty="0">
                <a:solidFill>
                  <a:schemeClr val="bg2">
                    <a:lumMod val="10000"/>
                  </a:schemeClr>
                </a:solidFill>
                <a:latin typeface="Arial" panose="020B0604020202020204" pitchFamily="34" charset="0"/>
                <a:cs typeface="Arial" panose="020B0604020202020204" pitchFamily="34" charset="0"/>
              </a:rPr>
              <a:t>/</a:t>
            </a:r>
            <a:r>
              <a:rPr lang="en-US" sz="1200" spc="5"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show</a:t>
            </a:r>
            <a:endParaRPr lang="en-US" sz="1200" dirty="0">
              <a:solidFill>
                <a:schemeClr val="bg2">
                  <a:lumMod val="10000"/>
                </a:schemeClr>
              </a:solidFill>
              <a:latin typeface="Arial" panose="020B0604020202020204" pitchFamily="34" charset="0"/>
              <a:cs typeface="Arial" panose="020B0604020202020204" pitchFamily="34" charset="0"/>
            </a:endParaRPr>
          </a:p>
          <a:p>
            <a:pPr marL="135255" algn="just">
              <a:spcBef>
                <a:spcPts val="305"/>
              </a:spcBef>
              <a:buFont typeface="+mj-lt"/>
              <a:buAutoNum type="arabicPeriod"/>
              <a:tabLst>
                <a:tab pos="551180" algn="l"/>
                <a:tab pos="551815" algn="l"/>
              </a:tabLst>
            </a:pPr>
            <a:r>
              <a:rPr lang="en-US" sz="1200" b="1" spc="-10" dirty="0">
                <a:solidFill>
                  <a:schemeClr val="bg2">
                    <a:lumMod val="10000"/>
                  </a:schemeClr>
                </a:solidFill>
                <a:latin typeface="Arial" panose="020B0604020202020204" pitchFamily="34" charset="0"/>
                <a:cs typeface="Arial" panose="020B0604020202020204" pitchFamily="34" charset="0"/>
              </a:rPr>
              <a:t>rating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5" dirty="0">
                <a:solidFill>
                  <a:schemeClr val="bg2">
                    <a:lumMod val="10000"/>
                  </a:schemeClr>
                </a:solidFill>
                <a:latin typeface="Arial" panose="020B0604020202020204" pitchFamily="34" charset="0"/>
                <a:cs typeface="Arial" panose="020B0604020202020204" pitchFamily="34" charset="0"/>
              </a:rPr>
              <a:t>TV </a:t>
            </a:r>
            <a:r>
              <a:rPr lang="en-US" sz="1200" spc="-5" dirty="0">
                <a:solidFill>
                  <a:schemeClr val="bg2">
                    <a:lumMod val="10000"/>
                  </a:schemeClr>
                </a:solidFill>
                <a:latin typeface="Arial" panose="020B0604020202020204" pitchFamily="34" charset="0"/>
                <a:cs typeface="Arial" panose="020B0604020202020204" pitchFamily="34" charset="0"/>
              </a:rPr>
              <a:t>Rating of the </a:t>
            </a:r>
            <a:r>
              <a:rPr lang="en-US" sz="1200" spc="-10" dirty="0">
                <a:solidFill>
                  <a:schemeClr val="bg2">
                    <a:lumMod val="10000"/>
                  </a:schemeClr>
                </a:solidFill>
                <a:latin typeface="Arial" panose="020B0604020202020204" pitchFamily="34" charset="0"/>
                <a:cs typeface="Arial" panose="020B0604020202020204" pitchFamily="34" charset="0"/>
              </a:rPr>
              <a:t>movie </a:t>
            </a:r>
            <a:r>
              <a:rPr lang="en-US" sz="1200" spc="-5" dirty="0">
                <a:solidFill>
                  <a:schemeClr val="bg2">
                    <a:lumMod val="10000"/>
                  </a:schemeClr>
                </a:solidFill>
                <a:latin typeface="Arial" panose="020B0604020202020204" pitchFamily="34" charset="0"/>
                <a:cs typeface="Arial" panose="020B0604020202020204" pitchFamily="34" charset="0"/>
              </a:rPr>
              <a:t>/</a:t>
            </a:r>
            <a:r>
              <a:rPr lang="en-US" sz="1200" spc="-70"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show</a:t>
            </a:r>
            <a:endParaRPr lang="en-US" sz="1200" dirty="0">
              <a:solidFill>
                <a:schemeClr val="bg2">
                  <a:lumMod val="10000"/>
                </a:schemeClr>
              </a:solidFill>
              <a:latin typeface="Arial" panose="020B0604020202020204" pitchFamily="34" charset="0"/>
              <a:cs typeface="Arial" panose="020B0604020202020204" pitchFamily="34" charset="0"/>
            </a:endParaRPr>
          </a:p>
          <a:p>
            <a:pPr marL="12065" algn="just">
              <a:spcBef>
                <a:spcPts val="309"/>
              </a:spcBef>
              <a:buFont typeface="+mj-lt"/>
              <a:buAutoNum type="arabicPeriod"/>
              <a:tabLst>
                <a:tab pos="551180" algn="l"/>
                <a:tab pos="551815" algn="l"/>
              </a:tabLst>
            </a:pPr>
            <a:r>
              <a:rPr lang="en-US" sz="1200" b="1" spc="-10" dirty="0">
                <a:solidFill>
                  <a:schemeClr val="bg2">
                    <a:lumMod val="10000"/>
                  </a:schemeClr>
                </a:solidFill>
                <a:latin typeface="Arial" panose="020B0604020202020204" pitchFamily="34" charset="0"/>
                <a:cs typeface="Arial" panose="020B0604020202020204" pitchFamily="34" charset="0"/>
              </a:rPr>
              <a:t>duration </a:t>
            </a:r>
            <a:r>
              <a:rPr lang="en-US" sz="1200" b="1" dirty="0">
                <a:solidFill>
                  <a:schemeClr val="bg2">
                    <a:lumMod val="10000"/>
                  </a:schemeClr>
                </a:solidFill>
                <a:latin typeface="Arial" panose="020B0604020202020204" pitchFamily="34" charset="0"/>
                <a:cs typeface="Arial" panose="020B0604020202020204" pitchFamily="34" charset="0"/>
              </a:rPr>
              <a:t>: </a:t>
            </a:r>
            <a:r>
              <a:rPr lang="en-US" sz="1200" spc="-40" dirty="0">
                <a:solidFill>
                  <a:schemeClr val="bg2">
                    <a:lumMod val="10000"/>
                  </a:schemeClr>
                </a:solidFill>
                <a:latin typeface="Arial" panose="020B0604020202020204" pitchFamily="34" charset="0"/>
                <a:cs typeface="Arial" panose="020B0604020202020204" pitchFamily="34" charset="0"/>
              </a:rPr>
              <a:t>Total </a:t>
            </a:r>
            <a:r>
              <a:rPr lang="en-US" sz="1200" spc="-10" dirty="0">
                <a:solidFill>
                  <a:schemeClr val="bg2">
                    <a:lumMod val="10000"/>
                  </a:schemeClr>
                </a:solidFill>
                <a:latin typeface="Arial" panose="020B0604020202020204" pitchFamily="34" charset="0"/>
                <a:cs typeface="Arial" panose="020B0604020202020204" pitchFamily="34" charset="0"/>
              </a:rPr>
              <a:t>Duration </a:t>
            </a:r>
            <a:r>
              <a:rPr lang="en-US" sz="1200" spc="-5" dirty="0">
                <a:solidFill>
                  <a:schemeClr val="bg2">
                    <a:lumMod val="10000"/>
                  </a:schemeClr>
                </a:solidFill>
                <a:latin typeface="Arial" panose="020B0604020202020204" pitchFamily="34" charset="0"/>
                <a:cs typeface="Arial" panose="020B0604020202020204" pitchFamily="34" charset="0"/>
              </a:rPr>
              <a:t>- in minutes or number of</a:t>
            </a:r>
            <a:r>
              <a:rPr lang="en-US" sz="1200" spc="-10" dirty="0">
                <a:solidFill>
                  <a:schemeClr val="bg2">
                    <a:lumMod val="10000"/>
                  </a:schemeClr>
                </a:solidFill>
                <a:latin typeface="Arial" panose="020B0604020202020204" pitchFamily="34" charset="0"/>
                <a:cs typeface="Arial" panose="020B0604020202020204" pitchFamily="34" charset="0"/>
              </a:rPr>
              <a:t> seasons</a:t>
            </a:r>
            <a:endParaRPr lang="en-US" sz="1200" dirty="0">
              <a:solidFill>
                <a:schemeClr val="bg2">
                  <a:lumMod val="10000"/>
                </a:schemeClr>
              </a:solidFill>
              <a:latin typeface="Arial" panose="020B0604020202020204" pitchFamily="34" charset="0"/>
              <a:cs typeface="Arial" panose="020B0604020202020204" pitchFamily="34" charset="0"/>
            </a:endParaRPr>
          </a:p>
          <a:p>
            <a:pPr marL="12065" algn="just">
              <a:spcBef>
                <a:spcPts val="305"/>
              </a:spcBef>
              <a:buFont typeface="+mj-lt"/>
              <a:buAutoNum type="arabicPeriod"/>
              <a:tabLst>
                <a:tab pos="551180" algn="l"/>
                <a:tab pos="551815" algn="l"/>
              </a:tabLst>
            </a:pPr>
            <a:r>
              <a:rPr lang="en-US" sz="1200" b="1" spc="-5" dirty="0" err="1">
                <a:solidFill>
                  <a:schemeClr val="bg2">
                    <a:lumMod val="10000"/>
                  </a:schemeClr>
                </a:solidFill>
                <a:latin typeface="Arial" panose="020B0604020202020204" pitchFamily="34" charset="0"/>
                <a:cs typeface="Arial" panose="020B0604020202020204" pitchFamily="34" charset="0"/>
              </a:rPr>
              <a:t>listed_in</a:t>
            </a:r>
            <a:r>
              <a:rPr lang="en-US" sz="1200" b="1" spc="-5" dirty="0">
                <a:solidFill>
                  <a:schemeClr val="bg2">
                    <a:lumMod val="10000"/>
                  </a:schemeClr>
                </a:solidFill>
                <a:latin typeface="Arial" panose="020B0604020202020204" pitchFamily="34" charset="0"/>
                <a:cs typeface="Arial" panose="020B0604020202020204" pitchFamily="34" charset="0"/>
              </a:rPr>
              <a:t> </a:t>
            </a:r>
            <a:r>
              <a:rPr lang="en-US" sz="1200" b="1" dirty="0">
                <a:solidFill>
                  <a:schemeClr val="bg2">
                    <a:lumMod val="10000"/>
                  </a:schemeClr>
                </a:solidFill>
                <a:latin typeface="Arial" panose="020B0604020202020204" pitchFamily="34" charset="0"/>
                <a:cs typeface="Arial" panose="020B0604020202020204" pitchFamily="34" charset="0"/>
              </a:rPr>
              <a:t>:</a:t>
            </a:r>
            <a:r>
              <a:rPr lang="en-US" sz="1200" b="1" spc="-10"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Genre</a:t>
            </a:r>
            <a:endParaRPr lang="en-US" sz="1200" dirty="0">
              <a:solidFill>
                <a:schemeClr val="bg2">
                  <a:lumMod val="10000"/>
                </a:schemeClr>
              </a:solidFill>
              <a:latin typeface="Arial" panose="020B0604020202020204" pitchFamily="34" charset="0"/>
              <a:cs typeface="Arial" panose="020B0604020202020204" pitchFamily="34" charset="0"/>
            </a:endParaRPr>
          </a:p>
          <a:p>
            <a:pPr marL="12065" algn="just">
              <a:spcBef>
                <a:spcPts val="305"/>
              </a:spcBef>
              <a:buFont typeface="+mj-lt"/>
              <a:buAutoNum type="arabicPeriod"/>
              <a:tabLst>
                <a:tab pos="551180" algn="l"/>
                <a:tab pos="551815" algn="l"/>
              </a:tabLst>
            </a:pPr>
            <a:r>
              <a:rPr lang="en-US" sz="1200" b="1" spc="-5" dirty="0">
                <a:solidFill>
                  <a:schemeClr val="bg2">
                    <a:lumMod val="10000"/>
                  </a:schemeClr>
                </a:solidFill>
                <a:latin typeface="Arial" panose="020B0604020202020204" pitchFamily="34" charset="0"/>
                <a:cs typeface="Arial" panose="020B0604020202020204" pitchFamily="34" charset="0"/>
              </a:rPr>
              <a:t>description: </a:t>
            </a:r>
            <a:r>
              <a:rPr lang="en-US" sz="1200" spc="-5" dirty="0">
                <a:solidFill>
                  <a:schemeClr val="bg2">
                    <a:lumMod val="10000"/>
                  </a:schemeClr>
                </a:solidFill>
                <a:latin typeface="Arial" panose="020B0604020202020204" pitchFamily="34" charset="0"/>
                <a:cs typeface="Arial" panose="020B0604020202020204" pitchFamily="34" charset="0"/>
              </a:rPr>
              <a:t>The Summary</a:t>
            </a:r>
            <a:r>
              <a:rPr lang="en-US" sz="1200" spc="-60" dirty="0">
                <a:solidFill>
                  <a:schemeClr val="bg2">
                    <a:lumMod val="10000"/>
                  </a:schemeClr>
                </a:solidFill>
                <a:latin typeface="Arial" panose="020B0604020202020204" pitchFamily="34" charset="0"/>
                <a:cs typeface="Arial" panose="020B0604020202020204" pitchFamily="34" charset="0"/>
              </a:rPr>
              <a:t> </a:t>
            </a:r>
            <a:r>
              <a:rPr lang="en-US" sz="1200" spc="-10" dirty="0">
                <a:solidFill>
                  <a:schemeClr val="bg2">
                    <a:lumMod val="10000"/>
                  </a:schemeClr>
                </a:solidFill>
                <a:latin typeface="Arial" panose="020B0604020202020204" pitchFamily="34" charset="0"/>
                <a:cs typeface="Arial" panose="020B0604020202020204" pitchFamily="34" charset="0"/>
              </a:rPr>
              <a:t>description</a:t>
            </a:r>
            <a:endParaRPr lang="en-US" sz="1200" dirty="0">
              <a:solidFill>
                <a:schemeClr val="bg2">
                  <a:lumMod val="10000"/>
                </a:schemeClr>
              </a:solidFill>
              <a:latin typeface="Arial" panose="020B0604020202020204" pitchFamily="34" charset="0"/>
              <a:cs typeface="Arial" panose="020B0604020202020204" pitchFamily="34" charset="0"/>
            </a:endParaRPr>
          </a:p>
          <a:p>
            <a:pPr marL="93980">
              <a:lnSpc>
                <a:spcPct val="100000"/>
              </a:lnSpc>
              <a:spcBef>
                <a:spcPts val="100"/>
              </a:spcBef>
            </a:pPr>
            <a:endParaRPr lang="en-US" dirty="0">
              <a:solidFill>
                <a:schemeClr val="accent1">
                  <a:lumMod val="50000"/>
                </a:schemeClr>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21898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EE0A-1708-2A06-36F9-693C0B1BB251}"/>
              </a:ext>
            </a:extLst>
          </p:cNvPr>
          <p:cNvSpPr>
            <a:spLocks noGrp="1"/>
          </p:cNvSpPr>
          <p:nvPr>
            <p:ph type="title"/>
          </p:nvPr>
        </p:nvSpPr>
        <p:spPr/>
        <p:txBody>
          <a:bodyPr/>
          <a:lstStyle/>
          <a:p>
            <a:r>
              <a:rPr lang="en-US" sz="2400" b="1" u="sng" dirty="0">
                <a:solidFill>
                  <a:schemeClr val="lt1"/>
                </a:solidFill>
                <a:latin typeface="Montserrat"/>
                <a:ea typeface="Montserrat"/>
                <a:cs typeface="Montserrat"/>
                <a:sym typeface="Montserrat"/>
              </a:rPr>
              <a:t>DATA SUMMARY:</a:t>
            </a:r>
            <a:endParaRPr lang="en-IN" sz="2400" dirty="0"/>
          </a:p>
        </p:txBody>
      </p:sp>
      <p:sp>
        <p:nvSpPr>
          <p:cNvPr id="3" name="Text Placeholder 2">
            <a:extLst>
              <a:ext uri="{FF2B5EF4-FFF2-40B4-BE49-F238E27FC236}">
                <a16:creationId xmlns:a16="http://schemas.microsoft.com/office/drawing/2014/main" id="{318A5628-532F-480B-735E-FA188475D65C}"/>
              </a:ext>
            </a:extLst>
          </p:cNvPr>
          <p:cNvSpPr>
            <a:spLocks noGrp="1"/>
          </p:cNvSpPr>
          <p:nvPr>
            <p:ph type="body" idx="1"/>
          </p:nvPr>
        </p:nvSpPr>
        <p:spPr>
          <a:xfrm>
            <a:off x="311700" y="863549"/>
            <a:ext cx="8520600" cy="3834925"/>
          </a:xfrm>
        </p:spPr>
        <p:txBody>
          <a:bodyPr/>
          <a:lstStyle/>
          <a:p>
            <a:pPr marL="114300" indent="0">
              <a:buNone/>
            </a:pPr>
            <a:r>
              <a:rPr lang="en-US" b="1" dirty="0">
                <a:solidFill>
                  <a:schemeClr val="tx2">
                    <a:lumMod val="10000"/>
                  </a:schemeClr>
                </a:solidFill>
              </a:rPr>
              <a:t>NO OF Movies/Shows &amp; No of Attributes</a:t>
            </a:r>
            <a:r>
              <a:rPr lang="en-US" b="1" dirty="0">
                <a:solidFill>
                  <a:schemeClr val="tx2">
                    <a:lumMod val="10000"/>
                  </a:schemeClr>
                </a:solidFill>
                <a:sym typeface="Wingdings" panose="05000000000000000000" pitchFamily="2" charset="2"/>
              </a:rPr>
              <a:t>(7787,12)</a:t>
            </a:r>
            <a:endParaRPr lang="en-IN" b="1" dirty="0">
              <a:solidFill>
                <a:schemeClr val="tx2">
                  <a:lumMod val="10000"/>
                </a:schemeClr>
              </a:solidFill>
            </a:endParaRPr>
          </a:p>
        </p:txBody>
      </p:sp>
      <p:pic>
        <p:nvPicPr>
          <p:cNvPr id="5" name="Picture 4">
            <a:extLst>
              <a:ext uri="{FF2B5EF4-FFF2-40B4-BE49-F238E27FC236}">
                <a16:creationId xmlns:a16="http://schemas.microsoft.com/office/drawing/2014/main" id="{C543D9C9-F34B-7BDE-E1DC-AB4769818CFC}"/>
              </a:ext>
            </a:extLst>
          </p:cNvPr>
          <p:cNvPicPr>
            <a:picLocks noChangeAspect="1"/>
          </p:cNvPicPr>
          <p:nvPr/>
        </p:nvPicPr>
        <p:blipFill rotWithShape="1">
          <a:blip r:embed="rId2"/>
          <a:srcRect l="11334" t="16788" r="11466" b="21304"/>
          <a:stretch/>
        </p:blipFill>
        <p:spPr>
          <a:xfrm>
            <a:off x="487680" y="1266000"/>
            <a:ext cx="8344620" cy="3432473"/>
          </a:xfrm>
          <a:prstGeom prst="rect">
            <a:avLst/>
          </a:prstGeom>
        </p:spPr>
      </p:pic>
    </p:spTree>
    <p:extLst>
      <p:ext uri="{BB962C8B-B14F-4D97-AF65-F5344CB8AC3E}">
        <p14:creationId xmlns:p14="http://schemas.microsoft.com/office/powerpoint/2010/main" val="168610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74EC-22EF-1C50-0EB6-96AFCEA101B4}"/>
              </a:ext>
            </a:extLst>
          </p:cNvPr>
          <p:cNvSpPr>
            <a:spLocks noGrp="1"/>
          </p:cNvSpPr>
          <p:nvPr>
            <p:ph type="title"/>
          </p:nvPr>
        </p:nvSpPr>
        <p:spPr>
          <a:xfrm>
            <a:off x="311700" y="445025"/>
            <a:ext cx="8520600" cy="572700"/>
          </a:xfrm>
        </p:spPr>
        <p:txBody>
          <a:bodyPr/>
          <a:lstStyle/>
          <a:p>
            <a:r>
              <a:rPr lang="en-US" sz="2400" b="1" u="sng" dirty="0">
                <a:solidFill>
                  <a:schemeClr val="lt1"/>
                </a:solidFill>
                <a:latin typeface="Montserrat"/>
                <a:ea typeface="Montserrat"/>
                <a:cs typeface="Montserrat"/>
                <a:sym typeface="Montserrat"/>
              </a:rPr>
              <a:t>DATA PIPELINE:</a:t>
            </a:r>
            <a:endParaRPr lang="en-IN" sz="2400" dirty="0"/>
          </a:p>
        </p:txBody>
      </p:sp>
      <p:sp>
        <p:nvSpPr>
          <p:cNvPr id="3" name="Text Placeholder 2">
            <a:extLst>
              <a:ext uri="{FF2B5EF4-FFF2-40B4-BE49-F238E27FC236}">
                <a16:creationId xmlns:a16="http://schemas.microsoft.com/office/drawing/2014/main" id="{B1BA4565-A898-0AAD-50A4-2AB416EA6F23}"/>
              </a:ext>
            </a:extLst>
          </p:cNvPr>
          <p:cNvSpPr>
            <a:spLocks noGrp="1"/>
          </p:cNvSpPr>
          <p:nvPr>
            <p:ph type="body" idx="1"/>
          </p:nvPr>
        </p:nvSpPr>
        <p:spPr>
          <a:xfrm>
            <a:off x="311700" y="1017725"/>
            <a:ext cx="8520600" cy="3918187"/>
          </a:xfrm>
        </p:spPr>
        <p:txBody>
          <a:bodyPr/>
          <a:lstStyle/>
          <a:p>
            <a:pPr marL="114300" indent="0">
              <a:lnSpc>
                <a:spcPct val="100000"/>
              </a:lnSpc>
              <a:buNone/>
            </a:pPr>
            <a:r>
              <a:rPr lang="en-US" b="1" dirty="0">
                <a:solidFill>
                  <a:schemeClr val="tx1">
                    <a:lumMod val="60000"/>
                    <a:lumOff val="40000"/>
                  </a:schemeClr>
                </a:solidFill>
              </a:rPr>
              <a:t>DATA CLEANING:</a:t>
            </a:r>
          </a:p>
          <a:p>
            <a:pPr marL="114300" indent="0">
              <a:lnSpc>
                <a:spcPct val="100000"/>
              </a:lnSpc>
              <a:buNone/>
            </a:pPr>
            <a:r>
              <a:rPr lang="en-US" sz="1600" u="sng" dirty="0">
                <a:solidFill>
                  <a:schemeClr val="bg1"/>
                </a:solidFill>
              </a:rPr>
              <a:t>MISSING VALUES:  </a:t>
            </a:r>
            <a:r>
              <a:rPr lang="en-US" sz="1600" u="sng" dirty="0" err="1">
                <a:solidFill>
                  <a:schemeClr val="bg1"/>
                </a:solidFill>
              </a:rPr>
              <a:t>Dir</a:t>
            </a:r>
            <a:r>
              <a:rPr lang="en-US" sz="1600" dirty="0" err="1">
                <a:solidFill>
                  <a:schemeClr val="bg1"/>
                </a:solidFill>
              </a:rPr>
              <a:t>actor,Cast,Country,Data</a:t>
            </a:r>
            <a:r>
              <a:rPr lang="en-US" sz="1600" dirty="0">
                <a:solidFill>
                  <a:schemeClr val="bg1"/>
                </a:solidFill>
              </a:rPr>
              <a:t> </a:t>
            </a:r>
            <a:r>
              <a:rPr lang="en-US" sz="1600" dirty="0" err="1">
                <a:solidFill>
                  <a:schemeClr val="bg1"/>
                </a:solidFill>
              </a:rPr>
              <a:t>Added,Rating</a:t>
            </a:r>
            <a:r>
              <a:rPr lang="en-US" sz="1600" dirty="0">
                <a:solidFill>
                  <a:schemeClr val="bg1"/>
                </a:solidFill>
              </a:rPr>
              <a:t>.</a:t>
            </a:r>
          </a:p>
          <a:p>
            <a:pPr marL="114300" indent="0">
              <a:lnSpc>
                <a:spcPct val="100000"/>
              </a:lnSpc>
              <a:buNone/>
            </a:pPr>
            <a:endParaRPr lang="en-US" sz="1600" dirty="0">
              <a:solidFill>
                <a:schemeClr val="bg1"/>
              </a:solidFill>
            </a:endParaRPr>
          </a:p>
          <a:p>
            <a:pPr marL="114300" indent="0">
              <a:lnSpc>
                <a:spcPct val="100000"/>
              </a:lnSpc>
              <a:buNone/>
            </a:pPr>
            <a:r>
              <a:rPr lang="en-US" sz="1600" b="1" dirty="0" err="1">
                <a:solidFill>
                  <a:schemeClr val="tx1">
                    <a:lumMod val="60000"/>
                    <a:lumOff val="40000"/>
                  </a:schemeClr>
                </a:solidFill>
              </a:rPr>
              <a:t>EDA:</a:t>
            </a:r>
            <a:r>
              <a:rPr lang="en-US" sz="1600" dirty="0" err="1">
                <a:solidFill>
                  <a:schemeClr val="bg1"/>
                </a:solidFill>
              </a:rPr>
              <a:t>Some</a:t>
            </a:r>
            <a:r>
              <a:rPr lang="en-US" sz="1600" dirty="0">
                <a:solidFill>
                  <a:schemeClr val="bg1"/>
                </a:solidFill>
              </a:rPr>
              <a:t> exploratory data analysis(EDA),Country based </a:t>
            </a:r>
            <a:r>
              <a:rPr lang="en-US" sz="1600" dirty="0" err="1">
                <a:solidFill>
                  <a:schemeClr val="bg1"/>
                </a:solidFill>
              </a:rPr>
              <a:t>analysis,Movies</a:t>
            </a:r>
            <a:r>
              <a:rPr lang="en-US" sz="1600" dirty="0">
                <a:solidFill>
                  <a:schemeClr val="bg1"/>
                </a:solidFill>
              </a:rPr>
              <a:t> vs Tv Shows analysis for recent </a:t>
            </a:r>
            <a:r>
              <a:rPr lang="en-US" sz="1600" dirty="0" err="1">
                <a:solidFill>
                  <a:schemeClr val="bg1"/>
                </a:solidFill>
              </a:rPr>
              <a:t>years.IMDB</a:t>
            </a:r>
            <a:r>
              <a:rPr lang="en-US" sz="1600" dirty="0">
                <a:solidFill>
                  <a:schemeClr val="bg1"/>
                </a:solidFill>
              </a:rPr>
              <a:t> dataset is also used to get interesting insights.</a:t>
            </a:r>
          </a:p>
          <a:p>
            <a:pPr marL="114300" indent="0">
              <a:lnSpc>
                <a:spcPct val="100000"/>
              </a:lnSpc>
              <a:buNone/>
            </a:pPr>
            <a:endParaRPr lang="en-US" sz="1600" dirty="0">
              <a:solidFill>
                <a:schemeClr val="bg1"/>
              </a:solidFill>
            </a:endParaRPr>
          </a:p>
          <a:p>
            <a:pPr marL="114300" indent="0">
              <a:lnSpc>
                <a:spcPct val="100000"/>
              </a:lnSpc>
              <a:buNone/>
            </a:pPr>
            <a:r>
              <a:rPr lang="en-US" sz="1600" b="1" dirty="0">
                <a:solidFill>
                  <a:schemeClr val="tx1">
                    <a:lumMod val="60000"/>
                    <a:lumOff val="40000"/>
                  </a:schemeClr>
                </a:solidFill>
              </a:rPr>
              <a:t>Text </a:t>
            </a:r>
            <a:r>
              <a:rPr lang="en-US" sz="1600" b="1" dirty="0" err="1">
                <a:solidFill>
                  <a:schemeClr val="tx1">
                    <a:lumMod val="60000"/>
                    <a:lumOff val="40000"/>
                  </a:schemeClr>
                </a:solidFill>
              </a:rPr>
              <a:t>processing:</a:t>
            </a:r>
            <a:r>
              <a:rPr lang="en-US" sz="1600" dirty="0" err="1">
                <a:solidFill>
                  <a:schemeClr val="accent3">
                    <a:lumMod val="50000"/>
                  </a:schemeClr>
                </a:solidFill>
              </a:rPr>
              <a:t>Removing</a:t>
            </a:r>
            <a:r>
              <a:rPr lang="en-US" sz="1600" dirty="0">
                <a:solidFill>
                  <a:schemeClr val="accent3">
                    <a:lumMod val="50000"/>
                  </a:schemeClr>
                </a:solidFill>
              </a:rPr>
              <a:t> stop-words ,</a:t>
            </a:r>
            <a:r>
              <a:rPr lang="en-US" sz="1600" dirty="0" err="1">
                <a:solidFill>
                  <a:schemeClr val="accent3">
                    <a:lumMod val="50000"/>
                  </a:schemeClr>
                </a:solidFill>
              </a:rPr>
              <a:t>punctuations,stemming,extracting</a:t>
            </a:r>
            <a:r>
              <a:rPr lang="en-US" sz="1600" dirty="0">
                <a:solidFill>
                  <a:schemeClr val="accent3">
                    <a:lumMod val="50000"/>
                  </a:schemeClr>
                </a:solidFill>
              </a:rPr>
              <a:t> important word from description feature &amp; using TF-IDF </a:t>
            </a:r>
            <a:r>
              <a:rPr lang="en-US" sz="1600" dirty="0" err="1">
                <a:solidFill>
                  <a:schemeClr val="accent3">
                    <a:lumMod val="50000"/>
                  </a:schemeClr>
                </a:solidFill>
              </a:rPr>
              <a:t>vectorizer.Using</a:t>
            </a:r>
            <a:r>
              <a:rPr lang="en-US" sz="1600" dirty="0">
                <a:solidFill>
                  <a:schemeClr val="accent3">
                    <a:lumMod val="50000"/>
                  </a:schemeClr>
                </a:solidFill>
              </a:rPr>
              <a:t> PCA to reduce dimension.</a:t>
            </a:r>
          </a:p>
          <a:p>
            <a:pPr marL="114300" indent="0">
              <a:lnSpc>
                <a:spcPct val="100000"/>
              </a:lnSpc>
              <a:buNone/>
            </a:pPr>
            <a:endParaRPr lang="en-US" sz="1600" dirty="0">
              <a:solidFill>
                <a:schemeClr val="accent3">
                  <a:lumMod val="50000"/>
                </a:schemeClr>
              </a:solidFill>
            </a:endParaRPr>
          </a:p>
          <a:p>
            <a:pPr marL="114300" indent="0">
              <a:lnSpc>
                <a:spcPct val="100000"/>
              </a:lnSpc>
              <a:buNone/>
            </a:pPr>
            <a:r>
              <a:rPr lang="en-US" sz="1600" b="1" dirty="0">
                <a:solidFill>
                  <a:schemeClr val="tx1">
                    <a:lumMod val="60000"/>
                    <a:lumOff val="40000"/>
                  </a:schemeClr>
                </a:solidFill>
              </a:rPr>
              <a:t>Number of </a:t>
            </a:r>
            <a:r>
              <a:rPr lang="en-US" sz="1600" b="1" dirty="0" err="1">
                <a:solidFill>
                  <a:schemeClr val="tx1">
                    <a:lumMod val="60000"/>
                    <a:lumOff val="40000"/>
                  </a:schemeClr>
                </a:solidFill>
              </a:rPr>
              <a:t>cluster</a:t>
            </a:r>
            <a:r>
              <a:rPr lang="en-US" sz="1600" dirty="0" err="1">
                <a:solidFill>
                  <a:schemeClr val="accent3">
                    <a:lumMod val="50000"/>
                  </a:schemeClr>
                </a:solidFill>
              </a:rPr>
              <a:t>:Selecting</a:t>
            </a:r>
            <a:r>
              <a:rPr lang="en-US" sz="1600" dirty="0">
                <a:solidFill>
                  <a:schemeClr val="accent3">
                    <a:lumMod val="50000"/>
                  </a:schemeClr>
                </a:solidFill>
              </a:rPr>
              <a:t> optimal number of </a:t>
            </a:r>
            <a:r>
              <a:rPr lang="en-US" sz="1600" dirty="0" err="1">
                <a:solidFill>
                  <a:schemeClr val="accent3">
                    <a:lumMod val="50000"/>
                  </a:schemeClr>
                </a:solidFill>
              </a:rPr>
              <a:t>clusters.Techniques</a:t>
            </a:r>
            <a:r>
              <a:rPr lang="en-US" sz="1600" dirty="0">
                <a:solidFill>
                  <a:schemeClr val="accent3">
                    <a:lumMod val="50000"/>
                  </a:schemeClr>
                </a:solidFill>
              </a:rPr>
              <a:t> used Elbow </a:t>
            </a:r>
            <a:r>
              <a:rPr lang="en-US" sz="1600" dirty="0" err="1">
                <a:solidFill>
                  <a:schemeClr val="accent3">
                    <a:lumMod val="50000"/>
                  </a:schemeClr>
                </a:solidFill>
              </a:rPr>
              <a:t>method,Silhouette</a:t>
            </a:r>
            <a:r>
              <a:rPr lang="en-US" sz="1600" dirty="0">
                <a:solidFill>
                  <a:schemeClr val="accent3">
                    <a:lumMod val="50000"/>
                  </a:schemeClr>
                </a:solidFill>
              </a:rPr>
              <a:t> </a:t>
            </a:r>
            <a:r>
              <a:rPr lang="en-US" sz="1600" dirty="0" err="1">
                <a:solidFill>
                  <a:schemeClr val="accent3">
                    <a:lumMod val="50000"/>
                  </a:schemeClr>
                </a:solidFill>
              </a:rPr>
              <a:t>analysis,Dendogram</a:t>
            </a:r>
            <a:r>
              <a:rPr lang="en-US" sz="1600" dirty="0">
                <a:solidFill>
                  <a:schemeClr val="accent3">
                    <a:lumMod val="50000"/>
                  </a:schemeClr>
                </a:solidFill>
              </a:rPr>
              <a:t>.</a:t>
            </a:r>
          </a:p>
          <a:p>
            <a:pPr marL="114300" indent="0">
              <a:lnSpc>
                <a:spcPct val="100000"/>
              </a:lnSpc>
              <a:buNone/>
            </a:pPr>
            <a:endParaRPr lang="en-US" sz="1600" dirty="0">
              <a:solidFill>
                <a:schemeClr val="accent3">
                  <a:lumMod val="50000"/>
                </a:schemeClr>
              </a:solidFill>
            </a:endParaRPr>
          </a:p>
          <a:p>
            <a:pPr marL="114300" indent="0">
              <a:lnSpc>
                <a:spcPct val="100000"/>
              </a:lnSpc>
              <a:buNone/>
            </a:pPr>
            <a:r>
              <a:rPr lang="en-US" sz="1600" b="1" dirty="0">
                <a:solidFill>
                  <a:schemeClr val="tx1">
                    <a:lumMod val="60000"/>
                    <a:lumOff val="40000"/>
                  </a:schemeClr>
                </a:solidFill>
              </a:rPr>
              <a:t>Clustering: </a:t>
            </a:r>
            <a:r>
              <a:rPr lang="en-US" sz="1600" dirty="0">
                <a:solidFill>
                  <a:schemeClr val="accent3">
                    <a:lumMod val="50000"/>
                  </a:schemeClr>
                </a:solidFill>
              </a:rPr>
              <a:t>K-means clustering</a:t>
            </a:r>
          </a:p>
          <a:p>
            <a:pPr marL="114300" indent="0">
              <a:lnSpc>
                <a:spcPct val="100000"/>
              </a:lnSpc>
              <a:buNone/>
            </a:pPr>
            <a:endParaRPr lang="en-US" sz="1600" dirty="0">
              <a:solidFill>
                <a:schemeClr val="accent3">
                  <a:lumMod val="50000"/>
                </a:schemeClr>
              </a:solidFill>
            </a:endParaRPr>
          </a:p>
          <a:p>
            <a:pPr marL="114300" indent="0">
              <a:lnSpc>
                <a:spcPct val="100000"/>
              </a:lnSpc>
              <a:buNone/>
            </a:pPr>
            <a:r>
              <a:rPr lang="en-US" sz="1600" b="1" dirty="0">
                <a:solidFill>
                  <a:schemeClr val="tx1">
                    <a:lumMod val="60000"/>
                    <a:lumOff val="40000"/>
                  </a:schemeClr>
                </a:solidFill>
              </a:rPr>
              <a:t>Evaluation: </a:t>
            </a:r>
            <a:r>
              <a:rPr lang="en-US" sz="1600" dirty="0">
                <a:solidFill>
                  <a:schemeClr val="accent3">
                    <a:lumMod val="50000"/>
                  </a:schemeClr>
                </a:solidFill>
              </a:rPr>
              <a:t>Checking if the clusters make sense and summary</a:t>
            </a:r>
          </a:p>
          <a:p>
            <a:pPr marL="114300" indent="0">
              <a:buNone/>
            </a:pPr>
            <a:endParaRPr lang="en-IN" sz="1600" dirty="0">
              <a:solidFill>
                <a:schemeClr val="bg1"/>
              </a:solidFill>
            </a:endParaRPr>
          </a:p>
        </p:txBody>
      </p:sp>
    </p:spTree>
    <p:extLst>
      <p:ext uri="{BB962C8B-B14F-4D97-AF65-F5344CB8AC3E}">
        <p14:creationId xmlns:p14="http://schemas.microsoft.com/office/powerpoint/2010/main" val="389503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212D-24B5-0D00-E2DD-94D9F4922538}"/>
              </a:ext>
            </a:extLst>
          </p:cNvPr>
          <p:cNvSpPr>
            <a:spLocks noGrp="1"/>
          </p:cNvSpPr>
          <p:nvPr>
            <p:ph type="title"/>
          </p:nvPr>
        </p:nvSpPr>
        <p:spPr>
          <a:xfrm>
            <a:off x="311700" y="445025"/>
            <a:ext cx="8520600" cy="457183"/>
          </a:xfrm>
        </p:spPr>
        <p:txBody>
          <a:bodyPr/>
          <a:lstStyle/>
          <a:p>
            <a:r>
              <a:rPr lang="en-US" sz="2400" b="1" u="sng" dirty="0">
                <a:solidFill>
                  <a:schemeClr val="lt1"/>
                </a:solidFill>
                <a:latin typeface="Montserrat"/>
                <a:ea typeface="Montserrat"/>
                <a:cs typeface="Montserrat"/>
                <a:sym typeface="Montserrat"/>
              </a:rPr>
              <a:t>NULL VALUE:</a:t>
            </a:r>
            <a:endParaRPr lang="en-IN" sz="2400" dirty="0"/>
          </a:p>
        </p:txBody>
      </p:sp>
      <p:sp>
        <p:nvSpPr>
          <p:cNvPr id="3" name="Text Placeholder 2">
            <a:extLst>
              <a:ext uri="{FF2B5EF4-FFF2-40B4-BE49-F238E27FC236}">
                <a16:creationId xmlns:a16="http://schemas.microsoft.com/office/drawing/2014/main" id="{78B79D66-BC27-022A-7D56-00D69279A4A1}"/>
              </a:ext>
            </a:extLst>
          </p:cNvPr>
          <p:cNvSpPr>
            <a:spLocks noGrp="1"/>
          </p:cNvSpPr>
          <p:nvPr>
            <p:ph type="body" idx="1"/>
          </p:nvPr>
        </p:nvSpPr>
        <p:spPr>
          <a:xfrm>
            <a:off x="311700" y="902208"/>
            <a:ext cx="8520600" cy="4120896"/>
          </a:xfrm>
        </p:spPr>
        <p:txBody>
          <a:bodyPr/>
          <a:lstStyle/>
          <a:p>
            <a:pPr marL="114300" indent="0">
              <a:buNone/>
            </a:pPr>
            <a:r>
              <a:rPr lang="en-US" b="1" u="sng" dirty="0">
                <a:solidFill>
                  <a:srgbClr val="0070C0"/>
                </a:solidFill>
              </a:rPr>
              <a:t>Null Value Treatment:</a:t>
            </a:r>
          </a:p>
          <a:p>
            <a:pPr marL="114300" indent="0">
              <a:lnSpc>
                <a:spcPct val="150000"/>
              </a:lnSpc>
              <a:buNone/>
            </a:pPr>
            <a:r>
              <a:rPr lang="en-IN" dirty="0">
                <a:solidFill>
                  <a:schemeClr val="bg1"/>
                </a:solidFill>
                <a:latin typeface="Arial" panose="020B0604020202020204" pitchFamily="34" charset="0"/>
                <a:cs typeface="Arial" panose="020B0604020202020204" pitchFamily="34" charset="0"/>
              </a:rPr>
              <a:t>●</a:t>
            </a:r>
            <a:r>
              <a:rPr lang="en-IN" i="1" dirty="0">
                <a:solidFill>
                  <a:schemeClr val="bg1"/>
                </a:solidFill>
                <a:latin typeface="Arial" panose="020B0604020202020204" pitchFamily="34" charset="0"/>
                <a:cs typeface="Arial" panose="020B0604020202020204" pitchFamily="34" charset="0"/>
              </a:rPr>
              <a:t> </a:t>
            </a:r>
            <a:r>
              <a:rPr lang="en-IN" b="1" i="1" dirty="0">
                <a:solidFill>
                  <a:schemeClr val="bg1"/>
                </a:solidFill>
                <a:latin typeface="Arial" panose="020B0604020202020204" pitchFamily="34" charset="0"/>
                <a:cs typeface="Arial" panose="020B0604020202020204" pitchFamily="34" charset="0"/>
              </a:rPr>
              <a:t>Director</a:t>
            </a:r>
            <a:r>
              <a:rPr lang="en-IN" i="1" dirty="0">
                <a:solidFill>
                  <a:schemeClr val="bg1"/>
                </a:solidFill>
                <a:latin typeface="Arial" panose="020B0604020202020204" pitchFamily="34" charset="0"/>
                <a:cs typeface="Arial" panose="020B0604020202020204" pitchFamily="34" charset="0"/>
              </a:rPr>
              <a:t> </a:t>
            </a:r>
            <a:r>
              <a:rPr lang="en-IN" dirty="0">
                <a:solidFill>
                  <a:schemeClr val="bg1"/>
                </a:solidFill>
                <a:latin typeface="Arial" panose="020B0604020202020204" pitchFamily="34" charset="0"/>
                <a:cs typeface="Arial" panose="020B0604020202020204" pitchFamily="34" charset="0"/>
              </a:rPr>
              <a:t>feature have more than </a:t>
            </a:r>
            <a:r>
              <a:rPr lang="en-IN" b="1" i="1" dirty="0">
                <a:solidFill>
                  <a:schemeClr val="bg1"/>
                </a:solidFill>
                <a:latin typeface="Arial" panose="020B0604020202020204" pitchFamily="34" charset="0"/>
                <a:cs typeface="Arial" panose="020B0604020202020204" pitchFamily="34" charset="0"/>
              </a:rPr>
              <a:t>30.68% </a:t>
            </a:r>
            <a:r>
              <a:rPr lang="en-IN" dirty="0">
                <a:solidFill>
                  <a:schemeClr val="bg1"/>
                </a:solidFill>
                <a:latin typeface="Arial" panose="020B0604020202020204" pitchFamily="34" charset="0"/>
                <a:cs typeface="Arial" panose="020B0604020202020204" pitchFamily="34" charset="0"/>
              </a:rPr>
              <a:t>of null values. Filling null values by mode of </a:t>
            </a:r>
            <a:r>
              <a:rPr lang="en-IN" dirty="0" err="1">
                <a:solidFill>
                  <a:schemeClr val="bg1"/>
                </a:solidFill>
                <a:latin typeface="Arial" panose="020B0604020202020204" pitchFamily="34" charset="0"/>
                <a:cs typeface="Arial" panose="020B0604020202020204" pitchFamily="34" charset="0"/>
              </a:rPr>
              <a:t>Diractor</a:t>
            </a:r>
            <a:r>
              <a:rPr lang="en-IN" dirty="0">
                <a:solidFill>
                  <a:schemeClr val="bg1"/>
                </a:solidFill>
                <a:latin typeface="Arial" panose="020B0604020202020204" pitchFamily="34" charset="0"/>
                <a:cs typeface="Arial" panose="020B0604020202020204" pitchFamily="34" charset="0"/>
              </a:rPr>
              <a:t>.</a:t>
            </a:r>
          </a:p>
          <a:p>
            <a:pPr marL="114300" indent="0">
              <a:lnSpc>
                <a:spcPct val="150000"/>
              </a:lnSpc>
              <a:buNone/>
            </a:pPr>
            <a:r>
              <a:rPr lang="en-IN" dirty="0">
                <a:solidFill>
                  <a:schemeClr val="bg1"/>
                </a:solidFill>
                <a:latin typeface="Arial" panose="020B0604020202020204" pitchFamily="34" charset="0"/>
                <a:cs typeface="Arial" panose="020B0604020202020204" pitchFamily="34" charset="0"/>
              </a:rPr>
              <a:t>● </a:t>
            </a:r>
            <a:r>
              <a:rPr lang="en-IN" b="1" i="1" dirty="0">
                <a:solidFill>
                  <a:schemeClr val="bg1"/>
                </a:solidFill>
                <a:latin typeface="Arial" panose="020B0604020202020204" pitchFamily="34" charset="0"/>
                <a:cs typeface="Arial" panose="020B0604020202020204" pitchFamily="34" charset="0"/>
              </a:rPr>
              <a:t>Country</a:t>
            </a:r>
            <a:r>
              <a:rPr lang="en-IN" dirty="0">
                <a:solidFill>
                  <a:schemeClr val="bg1"/>
                </a:solidFill>
                <a:latin typeface="Arial" panose="020B0604020202020204" pitchFamily="34" charset="0"/>
                <a:cs typeface="Arial" panose="020B0604020202020204" pitchFamily="34" charset="0"/>
              </a:rPr>
              <a:t> feature has </a:t>
            </a:r>
            <a:r>
              <a:rPr lang="en-IN" b="1" i="1" dirty="0">
                <a:solidFill>
                  <a:schemeClr val="bg1"/>
                </a:solidFill>
                <a:latin typeface="Arial" panose="020B0604020202020204" pitchFamily="34" charset="0"/>
                <a:cs typeface="Arial" panose="020B0604020202020204" pitchFamily="34" charset="0"/>
              </a:rPr>
              <a:t>6.51% </a:t>
            </a:r>
            <a:r>
              <a:rPr lang="en-IN" dirty="0">
                <a:solidFill>
                  <a:schemeClr val="bg1"/>
                </a:solidFill>
                <a:latin typeface="Arial" panose="020B0604020202020204" pitchFamily="34" charset="0"/>
                <a:cs typeface="Arial" panose="020B0604020202020204" pitchFamily="34" charset="0"/>
              </a:rPr>
              <a:t>of null values. Filling null values by mode of feature.</a:t>
            </a:r>
          </a:p>
          <a:p>
            <a:pPr marL="114300" indent="0">
              <a:lnSpc>
                <a:spcPct val="150000"/>
              </a:lnSpc>
              <a:buNone/>
            </a:pPr>
            <a:r>
              <a:rPr lang="en-IN" dirty="0">
                <a:solidFill>
                  <a:schemeClr val="bg1"/>
                </a:solidFill>
                <a:latin typeface="Arial" panose="020B0604020202020204" pitchFamily="34" charset="0"/>
                <a:cs typeface="Arial" panose="020B0604020202020204" pitchFamily="34" charset="0"/>
              </a:rPr>
              <a:t>● </a:t>
            </a:r>
            <a:r>
              <a:rPr lang="en-IN" b="1" i="1" dirty="0">
                <a:solidFill>
                  <a:schemeClr val="bg1"/>
                </a:solidFill>
                <a:latin typeface="Arial" panose="020B0604020202020204" pitchFamily="34" charset="0"/>
                <a:cs typeface="Arial" panose="020B0604020202020204" pitchFamily="34" charset="0"/>
              </a:rPr>
              <a:t>Cast feature </a:t>
            </a:r>
            <a:r>
              <a:rPr lang="en-IN" dirty="0">
                <a:solidFill>
                  <a:schemeClr val="bg1"/>
                </a:solidFill>
                <a:latin typeface="Arial" panose="020B0604020202020204" pitchFamily="34" charset="0"/>
                <a:cs typeface="Arial" panose="020B0604020202020204" pitchFamily="34" charset="0"/>
              </a:rPr>
              <a:t>have </a:t>
            </a:r>
            <a:r>
              <a:rPr lang="en-IN" b="1" i="1" dirty="0">
                <a:solidFill>
                  <a:schemeClr val="bg1"/>
                </a:solidFill>
                <a:latin typeface="Arial" panose="020B0604020202020204" pitchFamily="34" charset="0"/>
                <a:cs typeface="Arial" panose="020B0604020202020204" pitchFamily="34" charset="0"/>
              </a:rPr>
              <a:t>9.22% </a:t>
            </a:r>
            <a:r>
              <a:rPr lang="en-IN" dirty="0">
                <a:solidFill>
                  <a:schemeClr val="bg1"/>
                </a:solidFill>
                <a:latin typeface="Arial" panose="020B0604020202020204" pitchFamily="34" charset="0"/>
                <a:cs typeface="Arial" panose="020B0604020202020204" pitchFamily="34" charset="0"/>
              </a:rPr>
              <a:t>of null values. Filling null values by mode of that.</a:t>
            </a:r>
          </a:p>
          <a:p>
            <a:pPr marL="114300" indent="0">
              <a:lnSpc>
                <a:spcPct val="150000"/>
              </a:lnSpc>
              <a:buNone/>
            </a:pPr>
            <a:r>
              <a:rPr lang="en-IN" dirty="0">
                <a:solidFill>
                  <a:schemeClr val="bg1"/>
                </a:solidFill>
                <a:latin typeface="Arial" panose="020B0604020202020204" pitchFamily="34" charset="0"/>
                <a:cs typeface="Arial" panose="020B0604020202020204" pitchFamily="34" charset="0"/>
              </a:rPr>
              <a:t>●</a:t>
            </a:r>
            <a:r>
              <a:rPr lang="en-IN" b="1" i="1" dirty="0">
                <a:solidFill>
                  <a:schemeClr val="bg1"/>
                </a:solidFill>
                <a:latin typeface="Arial" panose="020B0604020202020204" pitchFamily="34" charset="0"/>
                <a:cs typeface="Arial" panose="020B0604020202020204" pitchFamily="34" charset="0"/>
              </a:rPr>
              <a:t> Rating </a:t>
            </a:r>
            <a:r>
              <a:rPr lang="en-IN" dirty="0">
                <a:solidFill>
                  <a:schemeClr val="bg1"/>
                </a:solidFill>
                <a:latin typeface="Arial" panose="020B0604020202020204" pitchFamily="34" charset="0"/>
                <a:cs typeface="Arial" panose="020B0604020202020204" pitchFamily="34" charset="0"/>
              </a:rPr>
              <a:t>feature have </a:t>
            </a:r>
            <a:r>
              <a:rPr lang="en-IN" b="1" i="1" dirty="0">
                <a:solidFill>
                  <a:schemeClr val="bg1"/>
                </a:solidFill>
                <a:latin typeface="Arial" panose="020B0604020202020204" pitchFamily="34" charset="0"/>
                <a:cs typeface="Arial" panose="020B0604020202020204" pitchFamily="34" charset="0"/>
              </a:rPr>
              <a:t>0.09% </a:t>
            </a:r>
            <a:r>
              <a:rPr lang="en-IN" dirty="0">
                <a:solidFill>
                  <a:schemeClr val="bg1"/>
                </a:solidFill>
                <a:latin typeface="Arial" panose="020B0604020202020204" pitchFamily="34" charset="0"/>
                <a:cs typeface="Arial" panose="020B0604020202020204" pitchFamily="34" charset="0"/>
              </a:rPr>
              <a:t>of null values. Filling null values by mode of feature.</a:t>
            </a:r>
          </a:p>
          <a:p>
            <a:pPr marL="114300" indent="0">
              <a:lnSpc>
                <a:spcPct val="150000"/>
              </a:lnSpc>
              <a:buNone/>
            </a:pPr>
            <a:r>
              <a:rPr lang="en-IN" dirty="0">
                <a:solidFill>
                  <a:schemeClr val="bg1"/>
                </a:solidFill>
                <a:latin typeface="Arial" panose="020B0604020202020204" pitchFamily="34" charset="0"/>
                <a:cs typeface="Arial" panose="020B0604020202020204" pitchFamily="34" charset="0"/>
              </a:rPr>
              <a:t>● </a:t>
            </a:r>
            <a:r>
              <a:rPr lang="en-IN" b="1" i="1" dirty="0" err="1">
                <a:solidFill>
                  <a:schemeClr val="bg1"/>
                </a:solidFill>
                <a:latin typeface="Arial" panose="020B0604020202020204" pitchFamily="34" charset="0"/>
                <a:cs typeface="Arial" panose="020B0604020202020204" pitchFamily="34" charset="0"/>
              </a:rPr>
              <a:t>Date_added</a:t>
            </a:r>
            <a:r>
              <a:rPr lang="en-IN" b="1" i="1" dirty="0">
                <a:solidFill>
                  <a:schemeClr val="bg1"/>
                </a:solidFill>
                <a:latin typeface="Arial" panose="020B0604020202020204" pitchFamily="34" charset="0"/>
                <a:cs typeface="Arial" panose="020B0604020202020204" pitchFamily="34" charset="0"/>
              </a:rPr>
              <a:t> </a:t>
            </a:r>
            <a:r>
              <a:rPr lang="en-IN" dirty="0">
                <a:solidFill>
                  <a:schemeClr val="bg1"/>
                </a:solidFill>
                <a:latin typeface="Arial" panose="020B0604020202020204" pitchFamily="34" charset="0"/>
                <a:cs typeface="Arial" panose="020B0604020202020204" pitchFamily="34" charset="0"/>
              </a:rPr>
              <a:t>feature have </a:t>
            </a:r>
            <a:r>
              <a:rPr lang="en-IN" b="1" i="1" dirty="0">
                <a:solidFill>
                  <a:schemeClr val="bg1"/>
                </a:solidFill>
                <a:latin typeface="Arial" panose="020B0604020202020204" pitchFamily="34" charset="0"/>
                <a:cs typeface="Arial" panose="020B0604020202020204" pitchFamily="34" charset="0"/>
              </a:rPr>
              <a:t>0.13% </a:t>
            </a:r>
            <a:r>
              <a:rPr lang="en-IN" dirty="0">
                <a:solidFill>
                  <a:schemeClr val="bg1"/>
                </a:solidFill>
                <a:latin typeface="Arial" panose="020B0604020202020204" pitchFamily="34" charset="0"/>
                <a:cs typeface="Arial" panose="020B0604020202020204" pitchFamily="34" charset="0"/>
              </a:rPr>
              <a:t>of null values. Dropping rows  corresponding to null values.</a:t>
            </a:r>
          </a:p>
          <a:p>
            <a:pPr marL="114300" indent="0">
              <a:buNone/>
            </a:pPr>
            <a:endParaRPr lang="en-IN" b="1" u="sng" dirty="0">
              <a:solidFill>
                <a:srgbClr val="0070C0"/>
              </a:solidFill>
            </a:endParaRPr>
          </a:p>
        </p:txBody>
      </p:sp>
    </p:spTree>
    <p:extLst>
      <p:ext uri="{BB962C8B-B14F-4D97-AF65-F5344CB8AC3E}">
        <p14:creationId xmlns:p14="http://schemas.microsoft.com/office/powerpoint/2010/main" val="2025329078"/>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2546</Words>
  <Application>Microsoft Office PowerPoint</Application>
  <PresentationFormat>On-screen Show (16:9)</PresentationFormat>
  <Paragraphs>265</Paragraphs>
  <Slides>32</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Algerian</vt:lpstr>
      <vt:lpstr>Montserrat</vt:lpstr>
      <vt:lpstr>Courier New</vt:lpstr>
      <vt:lpstr>Book Antiqua</vt:lpstr>
      <vt:lpstr>arial</vt:lpstr>
      <vt:lpstr>arial</vt:lpstr>
      <vt:lpstr>Corbel</vt:lpstr>
      <vt:lpstr>Roboto</vt:lpstr>
      <vt:lpstr>-apple-system</vt:lpstr>
      <vt:lpstr>Times New Roman</vt:lpstr>
      <vt:lpstr>var(--jp-content-font-family)</vt:lpstr>
      <vt:lpstr>Wingdings</vt:lpstr>
      <vt:lpstr>Simple Light</vt:lpstr>
      <vt:lpstr>           Capstone Project-3                  (UNSUPERVISED PROJECT)        NETFLIX MOVIES AND TV SHOWS CLUSTERING  INDIVIDUAL PROJECT Biswajit Gochhayat        </vt:lpstr>
      <vt:lpstr>   CONTENT</vt:lpstr>
      <vt:lpstr>INTRODUCTON TO UML &amp; NLP</vt:lpstr>
      <vt:lpstr>PROJECT INTRODUCTON </vt:lpstr>
      <vt:lpstr>PROBLEM STATEMENT</vt:lpstr>
      <vt:lpstr>DATA DESCRIPTION</vt:lpstr>
      <vt:lpstr>DATA SUMMARY:</vt:lpstr>
      <vt:lpstr>DATA PIPELINE:</vt:lpstr>
      <vt:lpstr>NULL VALUE:</vt:lpstr>
      <vt:lpstr>EDA(Exploratory Data Analysis) :</vt:lpstr>
      <vt:lpstr>2.Top countries with highest content production </vt:lpstr>
      <vt:lpstr>3.Netflix shows Releases over the last 10 years</vt:lpstr>
      <vt:lpstr>No of movies release monthely wise</vt:lpstr>
      <vt:lpstr>Rating counts Content wise</vt:lpstr>
      <vt:lpstr>Distribution of Rating and finding what audience prefer to watch. </vt:lpstr>
      <vt:lpstr>Analysis on release year of months /TV Shows</vt:lpstr>
      <vt:lpstr>IS NETFLIX HAS INCREASINGLY FOCUSING ON TV RATHER THAN MOVIES IN RECENT YEARS. What is the impact of Netflix TV Shows or Movies over the years by comparing both</vt:lpstr>
      <vt:lpstr>TOP GENRES ON NETFLIX:</vt:lpstr>
      <vt:lpstr>TOP 10 GENRES IN NETFLIX (MOVIES):</vt:lpstr>
      <vt:lpstr>TOP 10 GENERES IN NETFLIX (TVSHOW):</vt:lpstr>
      <vt:lpstr>LENGTH DISTRIBUTION OF TV SHOW AND MOVIES</vt:lpstr>
      <vt:lpstr>TOP 20 Actors on Netflix:</vt:lpstr>
      <vt:lpstr>TOP 10 ACTORS IN MOVIES/TV SHOWS</vt:lpstr>
      <vt:lpstr>LABLE ENCODING: </vt:lpstr>
      <vt:lpstr>TOPIC MODELLING (LDA &amp; LSA)</vt:lpstr>
      <vt:lpstr>ML MODEL IMPLEMENTATION </vt:lpstr>
      <vt:lpstr>K-MEAN</vt:lpstr>
      <vt:lpstr>ELBOW CURVE FOR K –MEAN </vt:lpstr>
      <vt:lpstr>K-MEANS CLUSTERING:</vt:lpstr>
      <vt:lpstr>K-MEAN CLUSTERING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Project-3                  (SUPERVISED CLASSIFICATION) MOBILE PRICE RANGE PREDICTION  INDIVIDUAL PROJECT Ajit kumar patel</dc:title>
  <dc:creator>Biswajit Gochhayat</dc:creator>
  <cp:lastModifiedBy>Bandana Gochhayat</cp:lastModifiedBy>
  <cp:revision>6</cp:revision>
  <dcterms:modified xsi:type="dcterms:W3CDTF">2022-09-29T10:21:07Z</dcterms:modified>
</cp:coreProperties>
</file>